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2026" y="15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41988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nif.org.in/" TargetMode="External"/><Relationship Id="rId7" Type="http://schemas.openxmlformats.org/officeDocument/2006/relationships/hyperlink" Target="https://maps.app.goo.gl/HXMVVVEGSKXNpfMR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5" Type="http://schemas.openxmlformats.org/officeDocument/2006/relationships/hyperlink" Target="http://www.pallesrujana.org/" TargetMode="External"/><Relationship Id="rId10" Type="http://schemas.openxmlformats.org/officeDocument/2006/relationships/image" Target="../media/image3.jpg"/><Relationship Id="rId4" Type="http://schemas.openxmlformats.org/officeDocument/2006/relationships/hyperlink" Target="http://www.nifindia.org/"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orms.gle/rVkQE6XAFH4rSkSf7"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pallesrujana.org/" TargetMode="External"/><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president@pallesrujana.org"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3.jp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780722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en-US" sz="1600" b="1" dirty="0" smtClean="0">
                <a:solidFill>
                  <a:srgbClr val="00B050"/>
                </a:solidFill>
                <a:latin typeface="Cambria"/>
                <a:ea typeface="Cambria"/>
                <a:cs typeface="Cambria"/>
                <a:sym typeface="Cambria"/>
              </a:rPr>
              <a:t>52</a:t>
            </a:r>
            <a:r>
              <a:rPr lang="en-US" sz="1600" b="1" baseline="30000" dirty="0" smtClean="0">
                <a:solidFill>
                  <a:srgbClr val="00B050"/>
                </a:solidFill>
                <a:latin typeface="Cambria"/>
                <a:ea typeface="Cambria"/>
                <a:cs typeface="Cambria"/>
                <a:sym typeface="Cambria"/>
              </a:rPr>
              <a:t>nd</a:t>
            </a:r>
            <a:r>
              <a:rPr lang="en-US" sz="1600" b="1" dirty="0" smtClean="0">
                <a:solidFill>
                  <a:srgbClr val="00B050"/>
                </a:solidFill>
                <a:latin typeface="Cambria"/>
                <a:ea typeface="Cambria"/>
                <a:cs typeface="Cambria"/>
                <a:sym typeface="Cambria"/>
              </a:rPr>
              <a:t> </a:t>
            </a:r>
            <a:r>
              <a:rPr lang="en-US" sz="1600" b="1" i="0" u="none" strike="noStrike" cap="none" dirty="0" err="1" smtClean="0">
                <a:solidFill>
                  <a:srgbClr val="00B050"/>
                </a:solidFill>
                <a:latin typeface="Cambria"/>
                <a:ea typeface="Cambria"/>
                <a:cs typeface="Cambria"/>
                <a:sym typeface="Cambria"/>
              </a:rPr>
              <a:t>Chinna</a:t>
            </a:r>
            <a:r>
              <a:rPr lang="en-US" sz="1600" b="1" i="0" u="none" strike="noStrike" cap="none" dirty="0" smtClean="0">
                <a:solidFill>
                  <a:srgbClr val="00B050"/>
                </a:solidFill>
                <a:latin typeface="Cambria"/>
                <a:ea typeface="Cambria"/>
                <a:cs typeface="Cambria"/>
                <a:sym typeface="Cambria"/>
              </a:rPr>
              <a:t> </a:t>
            </a:r>
            <a:r>
              <a:rPr lang="en-US" sz="1600" b="1" i="0" u="none" strike="noStrike" cap="none" dirty="0">
                <a:solidFill>
                  <a:srgbClr val="00B050"/>
                </a:solidFill>
                <a:latin typeface="Cambria"/>
                <a:ea typeface="Cambria"/>
                <a:cs typeface="Cambria"/>
                <a:sym typeface="Cambria"/>
              </a:rPr>
              <a:t>Shodha Yatra</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Palle Srujana</a:t>
            </a:r>
          </a:p>
          <a:p>
            <a:pPr algn="ctr">
              <a:spcAft>
                <a:spcPts val="1000"/>
              </a:spcAft>
            </a:pPr>
            <a:r>
              <a:rPr lang="en-US" sz="1800" b="1" dirty="0" err="1">
                <a:solidFill>
                  <a:srgbClr val="7030A0"/>
                </a:solidFill>
                <a:effectLst/>
                <a:latin typeface="Calibri" panose="020F0502020204030204" pitchFamily="34" charset="0"/>
                <a:ea typeface="Calibri" panose="020F0502020204030204" pitchFamily="34" charset="0"/>
              </a:rPr>
              <a:t>Anantagiri</a:t>
            </a:r>
            <a:r>
              <a:rPr lang="en-US" sz="1800" b="1" dirty="0">
                <a:solidFill>
                  <a:srgbClr val="7030A0"/>
                </a:solidFill>
                <a:effectLst/>
                <a:latin typeface="Calibri" panose="020F0502020204030204" pitchFamily="34" charset="0"/>
                <a:ea typeface="Calibri" panose="020F0502020204030204" pitchFamily="34" charset="0"/>
              </a:rPr>
              <a:t> to </a:t>
            </a:r>
            <a:r>
              <a:rPr lang="en-US" sz="1800" b="1" dirty="0" err="1">
                <a:solidFill>
                  <a:srgbClr val="7030A0"/>
                </a:solidFill>
                <a:effectLst/>
                <a:latin typeface="Calibri" panose="020F0502020204030204" pitchFamily="34" charset="0"/>
                <a:ea typeface="Calibri" panose="020F0502020204030204" pitchFamily="34" charset="0"/>
              </a:rPr>
              <a:t>Sarpanpally</a:t>
            </a:r>
            <a:r>
              <a:rPr lang="en-US" sz="1800" b="1" dirty="0">
                <a:solidFill>
                  <a:srgbClr val="7030A0"/>
                </a:solidFill>
                <a:effectLst/>
                <a:latin typeface="Calibri" panose="020F0502020204030204" pitchFamily="34" charset="0"/>
                <a:ea typeface="Calibri" panose="020F0502020204030204" pitchFamily="34" charset="0"/>
              </a:rPr>
              <a:t> Lake</a:t>
            </a:r>
          </a:p>
          <a:p>
            <a:pPr algn="ctr">
              <a:spcAft>
                <a:spcPts val="1000"/>
              </a:spcAft>
            </a:pPr>
            <a:r>
              <a:rPr lang="en-US" sz="1800" b="1" dirty="0">
                <a:solidFill>
                  <a:srgbClr val="7030A0"/>
                </a:solidFill>
                <a:effectLst/>
                <a:latin typeface="Calibri" panose="020F0502020204030204" pitchFamily="34" charset="0"/>
                <a:ea typeface="Calibri" panose="020F0502020204030204" pitchFamily="34" charset="0"/>
              </a:rPr>
              <a:t> </a:t>
            </a:r>
            <a:r>
              <a:rPr lang="en-US" sz="1800" b="1" dirty="0" err="1">
                <a:solidFill>
                  <a:srgbClr val="7030A0"/>
                </a:solidFill>
                <a:effectLst/>
                <a:latin typeface="Calibri" panose="020F0502020204030204" pitchFamily="34" charset="0"/>
                <a:ea typeface="Calibri" panose="020F0502020204030204" pitchFamily="34" charset="0"/>
              </a:rPr>
              <a:t>Dist</a:t>
            </a:r>
            <a:r>
              <a:rPr lang="en-US" sz="1800" b="1" dirty="0">
                <a:solidFill>
                  <a:srgbClr val="7030A0"/>
                </a:solidFill>
                <a:effectLst/>
                <a:latin typeface="Calibri" panose="020F0502020204030204" pitchFamily="34" charset="0"/>
                <a:ea typeface="Calibri" panose="020F0502020204030204" pitchFamily="34" charset="0"/>
              </a:rPr>
              <a:t> </a:t>
            </a:r>
            <a:r>
              <a:rPr lang="en-US" sz="1800" b="1" dirty="0" err="1">
                <a:solidFill>
                  <a:srgbClr val="7030A0"/>
                </a:solidFill>
                <a:effectLst/>
                <a:latin typeface="Calibri" panose="020F0502020204030204" pitchFamily="34" charset="0"/>
                <a:ea typeface="Calibri" panose="020F0502020204030204" pitchFamily="34" charset="0"/>
              </a:rPr>
              <a:t>Vikarabad</a:t>
            </a:r>
            <a:r>
              <a:rPr lang="en-US" sz="1800" b="1" dirty="0">
                <a:solidFill>
                  <a:srgbClr val="7030A0"/>
                </a:solidFill>
                <a:effectLst/>
                <a:latin typeface="Calibri" panose="020F0502020204030204" pitchFamily="34" charset="0"/>
                <a:ea typeface="Calibri" panose="020F0502020204030204" pitchFamily="34" charset="0"/>
              </a:rPr>
              <a:t>, </a:t>
            </a:r>
            <a:r>
              <a:rPr lang="en-US" sz="1800" b="1" dirty="0" err="1" smtClean="0">
                <a:solidFill>
                  <a:srgbClr val="7030A0"/>
                </a:solidFill>
                <a:effectLst/>
                <a:latin typeface="Calibri" panose="020F0502020204030204" pitchFamily="34" charset="0"/>
                <a:ea typeface="Calibri" panose="020F0502020204030204" pitchFamily="34" charset="0"/>
              </a:rPr>
              <a:t>Telangana</a:t>
            </a:r>
            <a:endParaRPr lang="en-US" sz="1200" b="1" i="0" u="none" strike="noStrike" cap="none" dirty="0">
              <a:solidFill>
                <a:srgbClr val="00B050"/>
              </a:solidFill>
              <a:latin typeface="Cambria"/>
              <a:ea typeface="Cambria"/>
              <a:cs typeface="Cambria"/>
              <a:sym typeface="Cambria"/>
            </a:endParaRPr>
          </a:p>
          <a:p>
            <a:pPr algn="ctr">
              <a:spcAft>
                <a:spcPts val="1000"/>
              </a:spcAft>
            </a:pPr>
            <a:r>
              <a:rPr lang="en-US" sz="1800" b="1" dirty="0" smtClean="0">
                <a:solidFill>
                  <a:srgbClr val="C00000"/>
                </a:solidFill>
                <a:effectLst/>
                <a:latin typeface="Calibri" panose="020F0502020204030204" pitchFamily="34" charset="0"/>
                <a:ea typeface="Calibri" panose="020F0502020204030204" pitchFamily="34" charset="0"/>
              </a:rPr>
              <a:t>11-13 April, 2025 </a:t>
            </a:r>
            <a:endParaRPr lang="en-US" sz="1800" b="1" dirty="0">
              <a:solidFill>
                <a:srgbClr val="C00000"/>
              </a:solidFill>
              <a:effectLst/>
              <a:latin typeface="Calibri" panose="020F0502020204030204" pitchFamily="34" charset="0"/>
              <a:ea typeface="Calibri" panose="020F0502020204030204" pitchFamily="34" charset="0"/>
            </a:endParaRPr>
          </a:p>
          <a:p>
            <a:pPr>
              <a:spcAft>
                <a:spcPts val="1000"/>
              </a:spcAft>
            </a:pPr>
            <a:r>
              <a:rPr lang="en-US" sz="1200" b="1" i="0" u="none" strike="noStrike" cap="none" dirty="0" smtClean="0">
                <a:solidFill>
                  <a:srgbClr val="00B050"/>
                </a:solidFill>
                <a:latin typeface="Cambria"/>
                <a:ea typeface="Cambria"/>
                <a:cs typeface="Cambria"/>
                <a:sym typeface="Cambria"/>
              </a:rPr>
              <a:t>Background</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Shodha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Shodha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Shodha Yatra (CSY)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xmlns=""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xmlns=""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xmlns=""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xmlns=""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Shodha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a voluntary organization focused mainly on Rural Knowledge and Creativity, is the overall coordinator for the Chinna Shodha Yatras in Telangana and Andhra Pradesh. Since 2011, </a:t>
            </a:r>
            <a:r>
              <a:rPr lang="en-US" sz="1200" dirty="0">
                <a:latin typeface="Cambria"/>
                <a:ea typeface="Cambria"/>
                <a:cs typeface="Cambria"/>
                <a:sym typeface="Cambria"/>
              </a:rPr>
              <a:t>50</a:t>
            </a:r>
            <a:r>
              <a:rPr lang="en-US" sz="1200" b="0" i="0" u="none" strike="noStrike" cap="none" dirty="0">
                <a:solidFill>
                  <a:srgbClr val="000000"/>
                </a:solidFill>
                <a:latin typeface="Cambria"/>
                <a:ea typeface="Cambria"/>
                <a:cs typeface="Cambria"/>
                <a:sym typeface="Cambria"/>
              </a:rPr>
              <a:t> Chinna Shodha yatras have been organized in Telugu states.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xmlns=""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initiatives of Palle Srujana.</a:t>
            </a:r>
          </a:p>
          <a:p>
            <a:pPr marL="0" marR="0" lvl="0" indent="0" algn="just" rtl="0">
              <a:lnSpc>
                <a:spcPct val="100000"/>
              </a:lnSpc>
              <a:spcBef>
                <a:spcPts val="0"/>
              </a:spcBef>
              <a:spcAft>
                <a:spcPts val="0"/>
              </a:spcAft>
              <a:buNone/>
            </a:pPr>
            <a:endParaRPr lang="en-US" sz="1200" i="1" u="none" strike="noStrike" cap="none" dirty="0" smtClean="0">
              <a:solidFill>
                <a:srgbClr val="00B050"/>
              </a:solidFill>
              <a:latin typeface="Cambria"/>
              <a:ea typeface="Cambria"/>
              <a:cs typeface="Cambria"/>
              <a:sym typeface="Cambria"/>
            </a:endParaRPr>
          </a:p>
          <a:p>
            <a:r>
              <a:rPr lang="en-US" sz="1200" dirty="0"/>
              <a:t>Fifty second </a:t>
            </a:r>
            <a:r>
              <a:rPr lang="en-US" sz="1200" dirty="0" err="1"/>
              <a:t>Chinna</a:t>
            </a:r>
            <a:r>
              <a:rPr lang="en-US" sz="1200" dirty="0"/>
              <a:t> </a:t>
            </a:r>
            <a:r>
              <a:rPr lang="en-US" sz="1200" dirty="0" err="1"/>
              <a:t>Shodha</a:t>
            </a:r>
            <a:r>
              <a:rPr lang="en-US" sz="1200" dirty="0"/>
              <a:t> </a:t>
            </a:r>
            <a:r>
              <a:rPr lang="en-US" sz="1200" dirty="0" err="1"/>
              <a:t>Yatra</a:t>
            </a:r>
            <a:r>
              <a:rPr lang="en-US" sz="1200" dirty="0"/>
              <a:t> (52nd CSY)</a:t>
            </a:r>
          </a:p>
          <a:p>
            <a:r>
              <a:rPr lang="pt-BR" sz="1200" dirty="0"/>
              <a:t>Date:  11-13 April, 2025</a:t>
            </a:r>
            <a:endParaRPr lang="en-US" sz="1200" dirty="0"/>
          </a:p>
          <a:p>
            <a:r>
              <a:rPr lang="pt-BR" sz="1200" dirty="0"/>
              <a:t>Location: Laxmipuram – Gaanugapadu – Chintalapadu – Gampala gudem - Vinagadapa</a:t>
            </a:r>
            <a:endParaRPr lang="en-US" sz="1200" dirty="0"/>
          </a:p>
          <a:p>
            <a:r>
              <a:rPr lang="en-US" sz="1200" dirty="0"/>
              <a:t>Meeting Point: </a:t>
            </a:r>
            <a:r>
              <a:rPr lang="en-US" sz="1200" dirty="0" err="1"/>
              <a:t>Laxmipuram</a:t>
            </a:r>
            <a:endParaRPr lang="en-US" sz="1200" dirty="0"/>
          </a:p>
          <a:p>
            <a:r>
              <a:rPr lang="en-US" sz="1200" dirty="0"/>
              <a:t>Starts: </a:t>
            </a:r>
            <a:r>
              <a:rPr lang="en-US" sz="1200" dirty="0" err="1"/>
              <a:t>Yatra</a:t>
            </a:r>
            <a:r>
              <a:rPr lang="en-US" sz="1200" dirty="0"/>
              <a:t> commences at 8 AM on Friday, 11</a:t>
            </a:r>
            <a:r>
              <a:rPr lang="en-US" sz="1200" baseline="30000" dirty="0"/>
              <a:t>th</a:t>
            </a:r>
            <a:r>
              <a:rPr lang="en-US" sz="1200" dirty="0"/>
              <a:t> April, 2025 from </a:t>
            </a:r>
            <a:r>
              <a:rPr lang="en-US" sz="1200" dirty="0" err="1"/>
              <a:t>Laxmipuram</a:t>
            </a:r>
            <a:r>
              <a:rPr lang="en-US" sz="1200" dirty="0"/>
              <a:t>.</a:t>
            </a:r>
          </a:p>
          <a:p>
            <a:r>
              <a:rPr lang="en-US" sz="1200" dirty="0"/>
              <a:t>Ends:  At </a:t>
            </a:r>
            <a:r>
              <a:rPr lang="en-US" sz="1200" dirty="0" err="1"/>
              <a:t>Vinagadapa</a:t>
            </a:r>
            <a:r>
              <a:rPr lang="en-US" sz="1200" dirty="0"/>
              <a:t> @5 PM on Sunday, 13</a:t>
            </a:r>
            <a:r>
              <a:rPr lang="en-US" sz="1200" baseline="30000" dirty="0"/>
              <a:t>th</a:t>
            </a:r>
            <a:r>
              <a:rPr lang="en-US" sz="1200" dirty="0"/>
              <a:t> April, 2025.</a:t>
            </a:r>
          </a:p>
          <a:p>
            <a:r>
              <a:rPr lang="en-US" sz="1200" dirty="0"/>
              <a:t>Total Distance: Approximately 35 </a:t>
            </a:r>
            <a:r>
              <a:rPr lang="en-US" sz="1200" dirty="0" err="1"/>
              <a:t>kms</a:t>
            </a:r>
            <a:r>
              <a:rPr lang="en-US" sz="1200" dirty="0"/>
              <a:t>.</a:t>
            </a:r>
          </a:p>
          <a:p>
            <a:r>
              <a:rPr lang="en-US" sz="1200" dirty="0"/>
              <a:t>Route map:   </a:t>
            </a:r>
            <a:r>
              <a:rPr lang="en-US" sz="1200" u="sng" dirty="0">
                <a:hlinkClick r:id="rId7"/>
              </a:rPr>
              <a:t>https://</a:t>
            </a:r>
            <a:r>
              <a:rPr lang="en-US" sz="1200" u="sng" dirty="0" smtClean="0">
                <a:hlinkClick r:id="rId7"/>
              </a:rPr>
              <a:t>maps.app.goo.gl/HXMVVVEGSKXNpfMRA</a:t>
            </a:r>
            <a:endParaRPr lang="en-US" sz="1200" u="sng" dirty="0" smtClean="0"/>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8">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9">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0">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Ninth Chinna Shodha Yatra</a:t>
            </a:r>
            <a:r>
              <a:rPr lang="en-US" sz="1200" b="0" i="0" u="none" strike="noStrike" cap="none" dirty="0">
                <a:solidFill>
                  <a:srgbClr val="000000"/>
                </a:solidFill>
                <a:latin typeface="Cambria"/>
                <a:ea typeface="Cambria"/>
                <a:cs typeface="Cambria"/>
                <a:sym typeface="Cambria"/>
              </a:rPr>
              <a:t> was held from 20-22 December 2013 from </a:t>
            </a:r>
            <a:r>
              <a:rPr lang="en-US" sz="1200" b="0" i="0" u="none" strike="noStrike" cap="none" dirty="0" err="1">
                <a:solidFill>
                  <a:srgbClr val="000000"/>
                </a:solidFill>
                <a:latin typeface="Cambria"/>
                <a:ea typeface="Cambria"/>
                <a:cs typeface="Cambria"/>
                <a:sym typeface="Cambria"/>
              </a:rPr>
              <a:t>Nizampet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Narayanakhed</a:t>
            </a:r>
            <a:r>
              <a:rPr lang="en-US" sz="1200" b="0" i="0" u="none" strike="noStrike" cap="none" dirty="0">
                <a:solidFill>
                  <a:srgbClr val="000000"/>
                </a:solidFill>
                <a:latin typeface="Cambria"/>
                <a:ea typeface="Cambria"/>
                <a:cs typeface="Cambria"/>
                <a:sym typeface="Cambria"/>
              </a:rPr>
              <a:t> in Medak District. 32 yatris walked 52 Kms along with  two foreign participants from Japan and South Korea.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Tenth Chinna Shodha Yatra</a:t>
            </a:r>
            <a:r>
              <a:rPr lang="en-US" sz="1200" b="0" i="0" u="none" strike="noStrike" cap="none" dirty="0">
                <a:solidFill>
                  <a:srgbClr val="000000"/>
                </a:solidFill>
                <a:latin typeface="Cambria"/>
                <a:ea typeface="Cambria"/>
                <a:cs typeface="Cambria"/>
                <a:sym typeface="Cambria"/>
              </a:rPr>
              <a:t> was held from Feb 28-Mar 2 2014 from </a:t>
            </a:r>
            <a:r>
              <a:rPr lang="en-US" sz="1200" b="0" i="0" u="none" strike="noStrike" cap="none" dirty="0" err="1">
                <a:solidFill>
                  <a:srgbClr val="000000"/>
                </a:solidFill>
                <a:latin typeface="Cambria"/>
                <a:ea typeface="Cambria"/>
                <a:cs typeface="Cambria"/>
                <a:sym typeface="Cambria"/>
              </a:rPr>
              <a:t>Rajapet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Aleru</a:t>
            </a:r>
            <a:r>
              <a:rPr lang="en-US" sz="1200" b="0" i="0" u="none" strike="noStrike" cap="none" dirty="0">
                <a:solidFill>
                  <a:srgbClr val="000000"/>
                </a:solidFill>
                <a:latin typeface="Cambria"/>
                <a:ea typeface="Cambria"/>
                <a:cs typeface="Cambria"/>
                <a:sym typeface="Cambria"/>
              </a:rPr>
              <a:t> in Nalgonda District. 30 yatris participated  in the 50 km walk culminating in the residence of Innovator </a:t>
            </a:r>
            <a:r>
              <a:rPr lang="en-US" sz="1200" b="0" i="0" u="none" strike="noStrike" cap="none" dirty="0" err="1">
                <a:solidFill>
                  <a:srgbClr val="000000"/>
                </a:solidFill>
                <a:latin typeface="Cambria"/>
                <a:ea typeface="Cambria"/>
                <a:cs typeface="Cambria"/>
                <a:sym typeface="Cambria"/>
              </a:rPr>
              <a:t>Mallesham</a:t>
            </a:r>
            <a:r>
              <a:rPr lang="en-US" sz="1200" b="0" i="0" u="none" strike="noStrike" cap="none" dirty="0">
                <a:solidFill>
                  <a:srgbClr val="000000"/>
                </a:solidFill>
                <a:latin typeface="Cambria"/>
                <a:ea typeface="Cambria"/>
                <a:cs typeface="Cambria"/>
                <a:sym typeface="Cambria"/>
              </a:rPr>
              <a: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Eleventh Chinna Shodha Yatra</a:t>
            </a:r>
            <a:r>
              <a:rPr lang="en-US" sz="1200" b="0" i="0" u="none" strike="noStrike" cap="none" dirty="0">
                <a:solidFill>
                  <a:srgbClr val="000000"/>
                </a:solidFill>
                <a:latin typeface="Cambria"/>
                <a:ea typeface="Cambria"/>
                <a:cs typeface="Cambria"/>
                <a:sym typeface="Cambria"/>
              </a:rPr>
              <a:t> was held during May 9-11, 2014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Kapileshwaram</a:t>
            </a:r>
            <a:r>
              <a:rPr lang="en-US" sz="1200" b="0" i="0" u="none" strike="noStrike" cap="none" dirty="0">
                <a:solidFill>
                  <a:srgbClr val="000000"/>
                </a:solidFill>
                <a:latin typeface="Cambria"/>
                <a:ea typeface="Cambria"/>
                <a:cs typeface="Cambria"/>
                <a:sym typeface="Cambria"/>
              </a:rPr>
              <a:t>,  Kurnool District, About 20 yatris participated  in the 50 km walk. For the first time, we’ve found innovators in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err="1">
                <a:solidFill>
                  <a:srgbClr val="00B050"/>
                </a:solidFill>
                <a:latin typeface="Cambria"/>
                <a:ea typeface="Cambria"/>
                <a:cs typeface="Cambria"/>
                <a:sym typeface="Cambria"/>
              </a:rPr>
              <a:t>Twelth</a:t>
            </a:r>
            <a:r>
              <a:rPr lang="en-US" sz="1200" b="1" i="0" u="none" strike="noStrike" cap="none" dirty="0">
                <a:solidFill>
                  <a:srgbClr val="00B050"/>
                </a:solidFill>
                <a:latin typeface="Cambria"/>
                <a:ea typeface="Cambria"/>
                <a:cs typeface="Cambria"/>
                <a:sym typeface="Cambria"/>
              </a:rPr>
              <a:t> Chinna Shodha yatra </a:t>
            </a:r>
            <a:r>
              <a:rPr lang="en-US" sz="1200" b="0" i="0" u="none" strike="noStrike" cap="none" dirty="0">
                <a:solidFill>
                  <a:srgbClr val="000000"/>
                </a:solidFill>
                <a:latin typeface="Cambria"/>
                <a:ea typeface="Cambria"/>
                <a:cs typeface="Cambria"/>
                <a:sym typeface="Cambria"/>
              </a:rPr>
              <a:t>was conducted in District </a:t>
            </a:r>
            <a:r>
              <a:rPr lang="en-US" sz="1200" b="0" i="0" u="none" strike="noStrike" cap="none" dirty="0" err="1">
                <a:solidFill>
                  <a:srgbClr val="000000"/>
                </a:solidFill>
                <a:latin typeface="Cambria"/>
                <a:ea typeface="Cambria"/>
                <a:cs typeface="Cambria"/>
                <a:sym typeface="Cambria"/>
              </a:rPr>
              <a:t>Rangareddy</a:t>
            </a:r>
            <a:r>
              <a:rPr lang="en-US" sz="1200" b="0" i="0" u="none" strike="noStrike" cap="none" dirty="0">
                <a:solidFill>
                  <a:srgbClr val="000000"/>
                </a:solidFill>
                <a:latin typeface="Cambria"/>
                <a:ea typeface="Cambria"/>
                <a:cs typeface="Cambria"/>
                <a:sym typeface="Cambria"/>
              </a:rPr>
              <a:t> from </a:t>
            </a:r>
            <a:r>
              <a:rPr lang="en-US" sz="1200" b="0" i="0" u="none" strike="noStrike" cap="none" dirty="0" err="1">
                <a:solidFill>
                  <a:srgbClr val="000000"/>
                </a:solidFill>
                <a:latin typeface="Cambria"/>
                <a:ea typeface="Cambria"/>
                <a:cs typeface="Cambria"/>
                <a:sym typeface="Cambria"/>
              </a:rPr>
              <a:t>Ibrahimpatnam</a:t>
            </a:r>
            <a:r>
              <a:rPr lang="en-US" sz="1200" b="0" i="0" u="none" strike="noStrike" cap="none" dirty="0">
                <a:solidFill>
                  <a:srgbClr val="000000"/>
                </a:solidFill>
                <a:latin typeface="Cambria"/>
                <a:ea typeface="Cambria"/>
                <a:cs typeface="Cambria"/>
                <a:sym typeface="Cambria"/>
              </a:rPr>
              <a:t>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Thirteenth Chinna Shodha yatra  </a:t>
            </a:r>
            <a:r>
              <a:rPr lang="en-US" sz="1200" b="0" i="0" u="none" strike="noStrike" cap="none" dirty="0">
                <a:solidFill>
                  <a:srgbClr val="000000"/>
                </a:solidFill>
                <a:latin typeface="Cambria"/>
                <a:ea typeface="Cambria"/>
                <a:cs typeface="Cambria"/>
                <a:sym typeface="Cambria"/>
              </a:rPr>
              <a:t>had seen a lot of rain and yatris enjoyed walking in the rain for almost 4-5 hours at a stretch. The scenic Nizamabad district area from </a:t>
            </a:r>
            <a:r>
              <a:rPr lang="en-US" sz="1200" b="0" i="0" u="none" strike="noStrike" cap="none" dirty="0" err="1">
                <a:solidFill>
                  <a:srgbClr val="000000"/>
                </a:solidFill>
                <a:latin typeface="Cambria"/>
                <a:ea typeface="Cambria"/>
                <a:cs typeface="Cambria"/>
                <a:sym typeface="Cambria"/>
              </a:rPr>
              <a:t>Varni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Tadakapally</a:t>
            </a:r>
            <a:r>
              <a:rPr lang="en-US" sz="1200" b="0" i="0" u="none" strike="noStrike" cap="none" dirty="0">
                <a:solidFill>
                  <a:srgbClr val="000000"/>
                </a:solidFill>
                <a:latin typeface="Cambria"/>
                <a:ea typeface="Cambria"/>
                <a:cs typeface="Cambria"/>
                <a:sym typeface="Cambria"/>
              </a:rPr>
              <a:t>  enthralled the participants with hidden treasures of knowledge and amazing people. It was conducted during 5-7 September 2014.  25 yatris including two from US participated.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Fourteenth Chinna Shodha Yatra </a:t>
            </a:r>
            <a:r>
              <a:rPr lang="en-US" sz="1200" b="0" i="0" u="none" strike="noStrike" cap="none" dirty="0">
                <a:solidFill>
                  <a:srgbClr val="000000"/>
                </a:solidFill>
                <a:latin typeface="Cambria"/>
                <a:ea typeface="Cambria"/>
                <a:cs typeface="Cambria"/>
                <a:sym typeface="Cambria"/>
              </a:rPr>
              <a:t>- 24 participants went through an exciting route from </a:t>
            </a:r>
            <a:r>
              <a:rPr lang="en-US" sz="1200" b="0" i="0" u="none" strike="noStrike" cap="none" dirty="0" err="1">
                <a:solidFill>
                  <a:srgbClr val="000000"/>
                </a:solidFill>
                <a:latin typeface="Cambria"/>
                <a:ea typeface="Cambria"/>
                <a:cs typeface="Cambria"/>
                <a:sym typeface="Cambria"/>
              </a:rPr>
              <a:t>Ulavapalla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Racharlapadu</a:t>
            </a:r>
            <a:r>
              <a:rPr lang="en-US" sz="1200" b="0" i="0" u="none" strike="noStrike" cap="none" dirty="0">
                <a:solidFill>
                  <a:srgbClr val="000000"/>
                </a:solidFill>
                <a:latin typeface="Cambria"/>
                <a:ea typeface="Cambria"/>
                <a:cs typeface="Cambria"/>
                <a:sym typeface="Cambria"/>
              </a:rPr>
              <a:t>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Fifteenth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Parvathipuram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Sambara</a:t>
            </a:r>
            <a:r>
              <a:rPr lang="en-US" sz="1200" b="0" i="0" u="none" strike="noStrike" cap="none" dirty="0">
                <a:solidFill>
                  <a:srgbClr val="000000"/>
                </a:solidFill>
                <a:latin typeface="Cambria"/>
                <a:ea typeface="Cambria"/>
                <a:cs typeface="Cambria"/>
                <a:sym typeface="Cambria"/>
              </a:rPr>
              <a:t> during December 26-28, 2015 in Dist Vizianagaram. 24 participants walked 52 Kms and interacted with the people of that region.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Sixteenth Chinna Shodha Yatra </a:t>
            </a:r>
            <a:r>
              <a:rPr lang="en-US" sz="1200" b="0" i="0" u="none" strike="noStrike" cap="none" dirty="0">
                <a:solidFill>
                  <a:srgbClr val="000000"/>
                </a:solidFill>
                <a:latin typeface="Calibri"/>
                <a:ea typeface="Calibri"/>
                <a:cs typeface="Calibri"/>
                <a:sym typeface="Calibri"/>
              </a:rPr>
              <a:t>was conducted from </a:t>
            </a:r>
            <a:r>
              <a:rPr lang="en-US" sz="1200" b="0" i="0" u="none" strike="noStrike" cap="none" dirty="0" err="1">
                <a:solidFill>
                  <a:srgbClr val="000000"/>
                </a:solidFill>
                <a:latin typeface="Calibri"/>
                <a:ea typeface="Calibri"/>
                <a:cs typeface="Calibri"/>
                <a:sym typeface="Calibri"/>
              </a:rPr>
              <a:t>Sunnampadu</a:t>
            </a:r>
            <a:r>
              <a:rPr lang="en-US" sz="1200" b="0" i="0" u="none" strike="noStrike" cap="none" dirty="0">
                <a:solidFill>
                  <a:srgbClr val="000000"/>
                </a:solidFill>
                <a:latin typeface="Calibri"/>
                <a:ea typeface="Calibri"/>
                <a:cs typeface="Calibri"/>
                <a:sym typeface="Calibri"/>
              </a:rPr>
              <a:t> to </a:t>
            </a:r>
            <a:r>
              <a:rPr lang="en-US" sz="1200" b="0" i="0" u="none" strike="noStrike" cap="none" dirty="0" err="1">
                <a:solidFill>
                  <a:srgbClr val="000000"/>
                </a:solidFill>
                <a:latin typeface="Calibri"/>
                <a:ea typeface="Calibri"/>
                <a:cs typeface="Calibri"/>
                <a:sym typeface="Calibri"/>
              </a:rPr>
              <a:t>Ramanayya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peta</a:t>
            </a:r>
            <a:r>
              <a:rPr lang="en-US" sz="1200" b="0" i="0" u="none" strike="noStrike" cap="none" dirty="0">
                <a:solidFill>
                  <a:srgbClr val="000000"/>
                </a:solidFill>
                <a:latin typeface="Calibri"/>
                <a:ea typeface="Calibri"/>
                <a:cs typeface="Calibri"/>
                <a:sym typeface="Calibri"/>
              </a:rPr>
              <a:t>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Seventeenth Chinn a Shodha Yatra</a:t>
            </a:r>
            <a:r>
              <a:rPr lang="en-US" sz="1200" b="0" i="0" u="none" strike="noStrike" cap="none" dirty="0">
                <a:solidFill>
                  <a:srgbClr val="000000"/>
                </a:solidFill>
                <a:latin typeface="Cambria"/>
                <a:ea typeface="Cambria"/>
                <a:cs typeface="Cambria"/>
                <a:sym typeface="Cambria"/>
              </a:rPr>
              <a:t> - 46 participants walked 52 Kms from </a:t>
            </a:r>
            <a:r>
              <a:rPr lang="en-US" sz="1200" b="0" i="0" u="none" strike="noStrike" cap="none" dirty="0" err="1">
                <a:solidFill>
                  <a:srgbClr val="000000"/>
                </a:solidFill>
                <a:latin typeface="Cambria"/>
                <a:ea typeface="Cambria"/>
                <a:cs typeface="Cambria"/>
                <a:sym typeface="Cambria"/>
              </a:rPr>
              <a:t>Kannapuram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Kondrukota</a:t>
            </a:r>
            <a:r>
              <a:rPr lang="en-US" sz="1200" b="0" i="0" u="none" strike="noStrike" cap="none" dirty="0">
                <a:solidFill>
                  <a:srgbClr val="000000"/>
                </a:solidFill>
                <a:latin typeface="Cambria"/>
                <a:ea typeface="Cambria"/>
                <a:cs typeface="Cambria"/>
                <a:sym typeface="Cambria"/>
              </a:rPr>
              <a:t>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Shodha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yatries.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Shodha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Shodha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Dist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yatries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Shodha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Dist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Shodha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yatries.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Yatries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Yatries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Third Chinna Shodha Yatra</a:t>
            </a:r>
            <a:r>
              <a:rPr lang="en-US" sz="1200" b="0" i="0" u="none" strike="noStrike" cap="none" dirty="0">
                <a:solidFill>
                  <a:srgbClr val="000000"/>
                </a:solidFill>
                <a:latin typeface="Cambria"/>
                <a:ea typeface="Cambria"/>
                <a:cs typeface="Cambria"/>
                <a:sym typeface="Cambria"/>
              </a:rPr>
              <a:t>  - From Nirmal to </a:t>
            </a:r>
            <a:r>
              <a:rPr lang="en-US" sz="1200" b="0" i="0" u="none" strike="noStrike" cap="none" dirty="0" err="1">
                <a:solidFill>
                  <a:srgbClr val="000000"/>
                </a:solidFill>
                <a:latin typeface="Cambria"/>
                <a:ea typeface="Cambria"/>
                <a:cs typeface="Cambria"/>
                <a:sym typeface="Cambria"/>
              </a:rPr>
              <a:t>Khanapur</a:t>
            </a:r>
            <a:r>
              <a:rPr lang="en-US" sz="1200" b="0" i="0" u="none" strike="noStrike" cap="none" dirty="0">
                <a:solidFill>
                  <a:srgbClr val="000000"/>
                </a:solidFill>
                <a:latin typeface="Cambria"/>
                <a:ea typeface="Cambria"/>
                <a:cs typeface="Cambria"/>
                <a:sym typeface="Cambria"/>
              </a:rPr>
              <a:t>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fourth Chinna Shodha Yatra </a:t>
            </a:r>
            <a:r>
              <a:rPr lang="en-US" sz="1200" b="0" i="0" u="none" strike="noStrike" cap="none" dirty="0">
                <a:solidFill>
                  <a:srgbClr val="000000"/>
                </a:solidFill>
                <a:latin typeface="Cambria"/>
                <a:ea typeface="Cambria"/>
                <a:cs typeface="Cambria"/>
                <a:sym typeface="Cambria"/>
              </a:rPr>
              <a:t>– 26 Yatris  joined this yatra which commenced from </a:t>
            </a:r>
            <a:r>
              <a:rPr lang="en-US" sz="1200" b="0" i="0" u="none" strike="noStrike" cap="none" dirty="0" err="1">
                <a:solidFill>
                  <a:srgbClr val="000000"/>
                </a:solidFill>
                <a:latin typeface="Cambria"/>
                <a:ea typeface="Cambria"/>
                <a:cs typeface="Cambria"/>
                <a:sym typeface="Cambria"/>
              </a:rPr>
              <a:t>Zaheerabad</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Basanthpur</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Sangareddy</a:t>
            </a:r>
            <a:r>
              <a:rPr lang="en-US" sz="1200" b="0" i="0" u="none" strike="noStrike" cap="none" dirty="0">
                <a:solidFill>
                  <a:srgbClr val="000000"/>
                </a:solidFill>
                <a:latin typeface="Cambria"/>
                <a:ea typeface="Cambria"/>
                <a:cs typeface="Cambria"/>
                <a:sym typeface="Cambria"/>
              </a:rPr>
              <a:t> District, Telangana. Experiences during yatra were amazing as the journey included visiting “</a:t>
            </a:r>
            <a:r>
              <a:rPr lang="en-US" sz="1200" b="0" i="0" u="none" strike="noStrike" cap="none" dirty="0" err="1">
                <a:solidFill>
                  <a:srgbClr val="000000"/>
                </a:solidFill>
                <a:latin typeface="Cambria"/>
                <a:ea typeface="Cambria"/>
                <a:cs typeface="Cambria"/>
                <a:sym typeface="Cambria"/>
              </a:rPr>
              <a:t>Aranya</a:t>
            </a:r>
            <a:r>
              <a:rPr lang="en-US" sz="1200" b="0" i="0" u="none" strike="noStrike" cap="none" dirty="0">
                <a:solidFill>
                  <a:srgbClr val="000000"/>
                </a:solidFill>
                <a:latin typeface="Cambria"/>
                <a:ea typeface="Cambria"/>
                <a:cs typeface="Cambria"/>
                <a:sym typeface="Cambria"/>
              </a:rPr>
              <a:t>” – a permaculture Institution, Meeting </a:t>
            </a:r>
            <a:r>
              <a:rPr lang="en-US" sz="1200" b="0" i="0" u="none" strike="noStrike" cap="none" dirty="0" err="1">
                <a:solidFill>
                  <a:srgbClr val="000000"/>
                </a:solidFill>
                <a:latin typeface="Cambria"/>
                <a:ea typeface="Cambria"/>
                <a:cs typeface="Cambria"/>
                <a:sym typeface="Cambria"/>
              </a:rPr>
              <a:t>Smt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Tuljamma</a:t>
            </a:r>
            <a:r>
              <a:rPr lang="en-US" sz="1200" b="0" i="0" u="none" strike="noStrike" cap="none" dirty="0">
                <a:solidFill>
                  <a:srgbClr val="000000"/>
                </a:solidFill>
                <a:latin typeface="Cambria"/>
                <a:ea typeface="Cambria"/>
                <a:cs typeface="Cambria"/>
                <a:sym typeface="Cambria"/>
              </a:rPr>
              <a:t> - a simple but extremely helpful to the society, Konda </a:t>
            </a:r>
            <a:r>
              <a:rPr lang="en-US" sz="1200" b="0" i="0" u="none" strike="noStrike" cap="none" dirty="0" err="1">
                <a:solidFill>
                  <a:srgbClr val="000000"/>
                </a:solidFill>
                <a:latin typeface="Cambria"/>
                <a:ea typeface="Cambria"/>
                <a:cs typeface="Cambria"/>
                <a:sym typeface="Cambria"/>
              </a:rPr>
              <a:t>reddy</a:t>
            </a:r>
            <a:r>
              <a:rPr lang="en-US" sz="1200" b="0" i="0" u="none" strike="noStrike" cap="none" dirty="0">
                <a:solidFill>
                  <a:srgbClr val="000000"/>
                </a:solidFill>
                <a:latin typeface="Cambria"/>
                <a:ea typeface="Cambria"/>
                <a:cs typeface="Cambria"/>
                <a:sym typeface="Cambria"/>
              </a:rPr>
              <a:t> a </a:t>
            </a:r>
            <a:r>
              <a:rPr lang="en-US" sz="1200" b="0" i="0" u="none" strike="noStrike" cap="none" dirty="0" err="1">
                <a:solidFill>
                  <a:srgbClr val="000000"/>
                </a:solidFill>
                <a:latin typeface="Cambria"/>
                <a:ea typeface="Cambria"/>
                <a:cs typeface="Cambria"/>
                <a:sym typeface="Cambria"/>
              </a:rPr>
              <a:t>septugenerain</a:t>
            </a:r>
            <a:r>
              <a:rPr lang="en-US" sz="1200" b="0" i="0" u="none" strike="noStrike" cap="none" dirty="0">
                <a:solidFill>
                  <a:srgbClr val="000000"/>
                </a:solidFill>
                <a:latin typeface="Cambria"/>
                <a:ea typeface="Cambria"/>
                <a:cs typeface="Cambria"/>
                <a:sym typeface="Cambria"/>
              </a:rPr>
              <a:t>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Fifth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4 degrees centigrade at </a:t>
            </a:r>
            <a:r>
              <a:rPr lang="en-US" sz="1200" b="0" i="0" u="none" strike="noStrike" cap="none" dirty="0" err="1">
                <a:solidFill>
                  <a:srgbClr val="000000"/>
                </a:solidFill>
                <a:latin typeface="Cambria"/>
                <a:ea typeface="Cambria"/>
                <a:cs typeface="Cambria"/>
                <a:sym typeface="Cambria"/>
              </a:rPr>
              <a:t>Lambasingi</a:t>
            </a:r>
            <a:r>
              <a:rPr lang="en-US" sz="1200" b="0" i="0" u="none" strike="noStrike" cap="none" dirty="0">
                <a:solidFill>
                  <a:srgbClr val="000000"/>
                </a:solidFill>
                <a:latin typeface="Cambria"/>
                <a:ea typeface="Cambria"/>
                <a:cs typeface="Cambria"/>
                <a:sym typeface="Cambria"/>
              </a:rPr>
              <a:t>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Sixth Chinna Shodha Yatra</a:t>
            </a:r>
            <a:r>
              <a:rPr lang="en-US" sz="1200" b="0" i="0" u="none" strike="noStrike" cap="none" dirty="0">
                <a:solidFill>
                  <a:srgbClr val="000000"/>
                </a:solidFill>
                <a:latin typeface="Cambria"/>
                <a:ea typeface="Cambria"/>
                <a:cs typeface="Cambria"/>
                <a:sym typeface="Cambria"/>
              </a:rPr>
              <a:t> - 46 yatries from various walks of life and of all ages with a dozen girls and ladies started the yatra from </a:t>
            </a:r>
            <a:r>
              <a:rPr lang="en-US" sz="1200" b="0" i="0" u="none" strike="noStrike" cap="none" dirty="0" err="1">
                <a:solidFill>
                  <a:srgbClr val="000000"/>
                </a:solidFill>
                <a:latin typeface="Cambria"/>
                <a:ea typeface="Cambria"/>
                <a:cs typeface="Cambria"/>
                <a:sym typeface="Cambria"/>
              </a:rPr>
              <a:t>Nagayalanka</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krishna</a:t>
            </a:r>
            <a:r>
              <a:rPr lang="en-US" sz="1200" b="0" i="0" u="none" strike="noStrike" cap="none" dirty="0">
                <a:solidFill>
                  <a:srgbClr val="000000"/>
                </a:solidFill>
                <a:latin typeface="Cambria"/>
                <a:ea typeface="Cambria"/>
                <a:cs typeface="Cambria"/>
                <a:sym typeface="Cambria"/>
              </a:rPr>
              <a:t> dist from the banks of River Krishna. Three days walk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Hamsla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included visiting over dozen villages, interaction with students in 3 schools, crossing River Krishna twice </a:t>
            </a:r>
            <a:r>
              <a:rPr lang="en-US" sz="1200" b="0" i="0" u="none" strike="noStrike" cap="none" dirty="0" err="1">
                <a:solidFill>
                  <a:srgbClr val="000000"/>
                </a:solidFill>
                <a:latin typeface="Cambria"/>
                <a:ea typeface="Cambria"/>
                <a:cs typeface="Cambria"/>
                <a:sym typeface="Cambria"/>
              </a:rPr>
              <a:t>ona</a:t>
            </a:r>
            <a:r>
              <a:rPr lang="en-US" sz="1200" b="0" i="0" u="none" strike="noStrike" cap="none" dirty="0">
                <a:solidFill>
                  <a:srgbClr val="000000"/>
                </a:solidFill>
                <a:latin typeface="Cambria"/>
                <a:ea typeface="Cambria"/>
                <a:cs typeface="Cambria"/>
                <a:sym typeface="Cambria"/>
              </a:rPr>
              <a:t> ferry with many vehicles and people, spending a night on an island, walking in the moonlight on KARAKATTA which runs parallel to the Bay of Bengal, visiting </a:t>
            </a:r>
            <a:r>
              <a:rPr lang="en-US" sz="1200" b="0" i="0" u="none" strike="noStrike" cap="none" dirty="0" err="1">
                <a:solidFill>
                  <a:srgbClr val="000000"/>
                </a:solidFill>
                <a:latin typeface="Cambria"/>
                <a:ea typeface="Cambria"/>
                <a:cs typeface="Cambria"/>
                <a:sym typeface="Cambria"/>
              </a:rPr>
              <a:t>Sorla</a:t>
            </a:r>
            <a:r>
              <a:rPr lang="en-US" sz="1200" b="0" i="0" u="none" strike="noStrike" cap="none" dirty="0">
                <a:solidFill>
                  <a:srgbClr val="000000"/>
                </a:solidFill>
                <a:latin typeface="Cambria"/>
                <a:ea typeface="Cambria"/>
                <a:cs typeface="Cambria"/>
                <a:sym typeface="Cambria"/>
              </a:rPr>
              <a:t> Gundi village which lost over 600 people in two hours during 1977 cyclone. Finality was when yatries immersed themselves  in the sea at </a:t>
            </a:r>
            <a:r>
              <a:rPr lang="en-US" sz="1200" b="0" i="0" u="none" strike="noStrike" cap="none" dirty="0" err="1">
                <a:solidFill>
                  <a:srgbClr val="000000"/>
                </a:solidFill>
                <a:latin typeface="Cambria"/>
                <a:ea typeface="Cambria"/>
                <a:cs typeface="Cambria"/>
                <a:sym typeface="Cambria"/>
              </a:rPr>
              <a:t>Hamsala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Seventh Chinna Shodha Yatra </a:t>
            </a:r>
            <a:r>
              <a:rPr lang="en-US" sz="1200" b="0" i="0" u="none" strike="noStrike" cap="none" dirty="0">
                <a:solidFill>
                  <a:srgbClr val="000000"/>
                </a:solidFill>
                <a:latin typeface="Cambria"/>
                <a:ea typeface="Cambria"/>
                <a:cs typeface="Cambria"/>
                <a:sym typeface="Cambria"/>
              </a:rPr>
              <a:t>- 34 yatries walked over 58 Kms in Nagar Kurnool dist starting from </a:t>
            </a:r>
            <a:r>
              <a:rPr lang="en-US" sz="1200" b="0" i="0" u="none" strike="noStrike" cap="none" dirty="0" err="1">
                <a:solidFill>
                  <a:srgbClr val="000000"/>
                </a:solidFill>
                <a:latin typeface="Cambria"/>
                <a:ea typeface="Cambria"/>
                <a:cs typeface="Cambria"/>
                <a:sym typeface="Cambria"/>
              </a:rPr>
              <a:t>Peddakothapalli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 a scenic place located on the back waters of Krishna from Srisailam Dam was the best place for culmination of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Eighth Chinna Shodha Yatra </a:t>
            </a:r>
            <a:r>
              <a:rPr lang="en-US" sz="1200" b="0" i="0" u="none" strike="noStrike" cap="none" dirty="0">
                <a:solidFill>
                  <a:srgbClr val="000000"/>
                </a:solidFill>
                <a:latin typeface="Cambria"/>
                <a:ea typeface="Cambria"/>
                <a:cs typeface="Cambria"/>
                <a:sym typeface="Cambria"/>
              </a:rPr>
              <a:t>- 36 Yatries gathered at </a:t>
            </a:r>
            <a:r>
              <a:rPr lang="en-US" sz="1200" b="0" i="0" u="none" strike="noStrike" cap="none" dirty="0" err="1">
                <a:solidFill>
                  <a:srgbClr val="000000"/>
                </a:solidFill>
                <a:latin typeface="Cambria"/>
                <a:ea typeface="Cambria"/>
                <a:cs typeface="Cambria"/>
                <a:sym typeface="Cambria"/>
              </a:rPr>
              <a:t>Valivetivaripalem</a:t>
            </a:r>
            <a:r>
              <a:rPr lang="en-US" sz="1200" b="0" i="0" u="none" strike="noStrike" cap="none" dirty="0">
                <a:solidFill>
                  <a:srgbClr val="000000"/>
                </a:solidFill>
                <a:latin typeface="Cambria"/>
                <a:ea typeface="Cambria"/>
                <a:cs typeface="Cambria"/>
                <a:sym typeface="Cambria"/>
              </a:rPr>
              <a:t> in a Brick making farm ten kms away from </a:t>
            </a:r>
            <a:r>
              <a:rPr lang="en-US" sz="1200" b="0" i="0" u="none" strike="noStrike" cap="none" dirty="0" err="1">
                <a:solidFill>
                  <a:srgbClr val="000000"/>
                </a:solidFill>
                <a:latin typeface="Cambria"/>
                <a:ea typeface="Cambria"/>
                <a:cs typeface="Cambria"/>
                <a:sym typeface="Cambria"/>
              </a:rPr>
              <a:t>Ongole</a:t>
            </a:r>
            <a:r>
              <a:rPr lang="en-US" sz="1200" b="0" i="0" u="none" strike="noStrike" cap="none" dirty="0">
                <a:solidFill>
                  <a:srgbClr val="000000"/>
                </a:solidFill>
                <a:latin typeface="Cambria"/>
                <a:ea typeface="Cambria"/>
                <a:cs typeface="Cambria"/>
                <a:sym typeface="Cambria"/>
              </a:rPr>
              <a:t>, the district capital of </a:t>
            </a:r>
            <a:r>
              <a:rPr lang="en-US" sz="1200" b="0" i="0" u="none" strike="noStrike" cap="none" dirty="0" err="1">
                <a:solidFill>
                  <a:srgbClr val="000000"/>
                </a:solidFill>
                <a:latin typeface="Cambria"/>
                <a:ea typeface="Cambria"/>
                <a:cs typeface="Cambria"/>
                <a:sym typeface="Cambria"/>
              </a:rPr>
              <a:t>Prakasam</a:t>
            </a:r>
            <a:r>
              <a:rPr lang="en-US" sz="1200" b="0" i="0" u="none" strike="noStrike" cap="none" dirty="0">
                <a:solidFill>
                  <a:srgbClr val="000000"/>
                </a:solidFill>
                <a:latin typeface="Cambria"/>
                <a:ea typeface="Cambria"/>
                <a:cs typeface="Cambria"/>
                <a:sym typeface="Cambria"/>
              </a:rPr>
              <a:t>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enroute interacting with fishermen, farmers and brick makers. E met elders </a:t>
            </a:r>
            <a:r>
              <a:rPr lang="en-US" sz="1200" b="0" i="0" u="none" strike="noStrike" cap="none" dirty="0" err="1">
                <a:solidFill>
                  <a:srgbClr val="000000"/>
                </a:solidFill>
                <a:latin typeface="Cambria"/>
                <a:ea typeface="Cambria"/>
                <a:cs typeface="Cambria"/>
                <a:sym typeface="Cambria"/>
              </a:rPr>
              <a:t>baove</a:t>
            </a:r>
            <a:r>
              <a:rPr lang="en-US" sz="1200" b="0" i="0" u="none" strike="noStrike" cap="none" dirty="0">
                <a:solidFill>
                  <a:srgbClr val="000000"/>
                </a:solidFill>
                <a:latin typeface="Cambria"/>
                <a:ea typeface="Cambria"/>
                <a:cs typeface="Cambria"/>
                <a:sym typeface="Cambria"/>
              </a:rPr>
              <a:t> 90 years and took their blessings and listened to their life story. This yatra also saw 5 inmates from local </a:t>
            </a:r>
            <a:r>
              <a:rPr lang="en-US" sz="1200" b="0" i="0" u="none" strike="noStrike" cap="none" dirty="0" err="1">
                <a:solidFill>
                  <a:srgbClr val="000000"/>
                </a:solidFill>
                <a:latin typeface="Cambria"/>
                <a:ea typeface="Cambria"/>
                <a:cs typeface="Cambria"/>
                <a:sym typeface="Cambria"/>
              </a:rPr>
              <a:t>Orphange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Bommarillu</a:t>
            </a:r>
            <a:r>
              <a:rPr lang="en-US" sz="1200" b="0" i="0" u="none" strike="noStrike" cap="none" dirty="0">
                <a:solidFill>
                  <a:srgbClr val="000000"/>
                </a:solidFill>
                <a:latin typeface="Cambria"/>
                <a:ea typeface="Cambria"/>
                <a:cs typeface="Cambria"/>
                <a:sym typeface="Cambria"/>
              </a:rPr>
              <a:t>" participating very actively and gave all of us </a:t>
            </a:r>
            <a:r>
              <a:rPr lang="en-US" sz="1200" b="0" i="0" u="none" strike="noStrike" cap="none" dirty="0" err="1">
                <a:solidFill>
                  <a:srgbClr val="000000"/>
                </a:solidFill>
                <a:latin typeface="Cambria"/>
                <a:ea typeface="Cambria"/>
                <a:cs typeface="Cambria"/>
                <a:sym typeface="Cambria"/>
              </a:rPr>
              <a:t>tremedous</a:t>
            </a:r>
            <a:r>
              <a:rPr lang="en-US" sz="1200" b="0" i="0" u="none" strike="noStrike" cap="none" dirty="0">
                <a:solidFill>
                  <a:srgbClr val="000000"/>
                </a:solidFill>
                <a:latin typeface="Cambria"/>
                <a:ea typeface="Cambria"/>
                <a:cs typeface="Cambria"/>
                <a:sym typeface="Cambria"/>
              </a:rPr>
              <a:t> pleasure and an intellectual company.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Ninth Chinna Shodha Yatra - </a:t>
            </a:r>
            <a:r>
              <a:rPr lang="en-US" sz="1200" b="0" i="0" u="none" strike="noStrike" cap="none" dirty="0">
                <a:solidFill>
                  <a:srgbClr val="000000"/>
                </a:solidFill>
                <a:latin typeface="Calibri"/>
                <a:ea typeface="Calibri"/>
                <a:cs typeface="Calibri"/>
                <a:sym typeface="Calibri"/>
              </a:rPr>
              <a:t>34 Yatries collected at the Innovator </a:t>
            </a:r>
            <a:r>
              <a:rPr lang="en-US" sz="1200" b="0" i="0" u="none" strike="noStrike" cap="none" dirty="0" err="1">
                <a:solidFill>
                  <a:srgbClr val="000000"/>
                </a:solidFill>
                <a:latin typeface="Calibri"/>
                <a:ea typeface="Calibri"/>
                <a:cs typeface="Calibri"/>
                <a:sym typeface="Calibri"/>
              </a:rPr>
              <a:t>Shanmukha</a:t>
            </a:r>
            <a:r>
              <a:rPr lang="en-US" sz="1200" b="0" i="0" u="none" strike="noStrike" cap="none" dirty="0">
                <a:solidFill>
                  <a:srgbClr val="000000"/>
                </a:solidFill>
                <a:latin typeface="Calibri"/>
                <a:ea typeface="Calibri"/>
                <a:cs typeface="Calibri"/>
                <a:sym typeface="Calibri"/>
              </a:rPr>
              <a:t> Rao’s house in </a:t>
            </a:r>
            <a:r>
              <a:rPr lang="en-US" sz="1200" b="0" i="0" u="none" strike="noStrike" cap="none" dirty="0" err="1">
                <a:solidFill>
                  <a:srgbClr val="000000"/>
                </a:solidFill>
                <a:latin typeface="Calibri"/>
                <a:ea typeface="Calibri"/>
                <a:cs typeface="Calibri"/>
                <a:sym typeface="Calibri"/>
              </a:rPr>
              <a:t>Kambalapally</a:t>
            </a:r>
            <a:r>
              <a:rPr lang="en-US" sz="1200" b="0" i="0" u="none" strike="noStrike" cap="none" dirty="0">
                <a:solidFill>
                  <a:srgbClr val="000000"/>
                </a:solidFill>
                <a:latin typeface="Calibri"/>
                <a:ea typeface="Calibri"/>
                <a:cs typeface="Calibri"/>
                <a:sym typeface="Calibri"/>
              </a:rPr>
              <a:t> village on the morning 21 December 2018. The journey began with an intense interaction with students of local school. Yatra went through a fairly cultivated area, beautiful hills and river beds, mostly through </a:t>
            </a:r>
            <a:r>
              <a:rPr lang="en-US" sz="1200" b="0" i="0" u="none" strike="noStrike" cap="none" dirty="0" err="1">
                <a:solidFill>
                  <a:srgbClr val="000000"/>
                </a:solidFill>
                <a:latin typeface="Calibri"/>
                <a:ea typeface="Calibri"/>
                <a:cs typeface="Calibri"/>
                <a:sym typeface="Calibri"/>
              </a:rPr>
              <a:t>Pakhal</a:t>
            </a:r>
            <a:r>
              <a:rPr lang="en-US" sz="1200" b="0" i="0" u="none" strike="noStrike" cap="none" dirty="0">
                <a:solidFill>
                  <a:srgbClr val="000000"/>
                </a:solidFill>
                <a:latin typeface="Calibri"/>
                <a:ea typeface="Calibri"/>
                <a:cs typeface="Calibri"/>
                <a:sym typeface="Calibri"/>
              </a:rPr>
              <a:t> reserve forest. Another innovator S Babu interacted with yatries and described his simple but very useful innovation. Enroute, yatries met many young farmers, which is rare nowadays, shepherds, school students, women and teachers. Visit to </a:t>
            </a:r>
            <a:r>
              <a:rPr lang="en-US" sz="1200" b="0" i="0" u="none" strike="noStrike" cap="none" dirty="0" err="1">
                <a:solidFill>
                  <a:srgbClr val="000000"/>
                </a:solidFill>
                <a:latin typeface="Calibri"/>
                <a:ea typeface="Calibri"/>
                <a:cs typeface="Calibri"/>
                <a:sym typeface="Calibri"/>
              </a:rPr>
              <a:t>Bheemunipadam</a:t>
            </a:r>
            <a:r>
              <a:rPr lang="en-US" sz="1200" b="0" i="0" u="none" strike="noStrike" cap="none" dirty="0">
                <a:solidFill>
                  <a:srgbClr val="000000"/>
                </a:solidFill>
                <a:latin typeface="Calibri"/>
                <a:ea typeface="Calibri"/>
                <a:cs typeface="Calibri"/>
                <a:sym typeface="Calibri"/>
              </a:rPr>
              <a:t>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Thirtieth Chinna Shodha Yatra </a:t>
            </a:r>
            <a:r>
              <a:rPr lang="en-US" sz="1200" b="0" i="0" u="none" strike="noStrike" cap="none" dirty="0">
                <a:solidFill>
                  <a:srgbClr val="000000"/>
                </a:solidFill>
                <a:latin typeface="Cambria"/>
                <a:ea typeface="Cambria"/>
                <a:cs typeface="Cambria"/>
                <a:sym typeface="Cambria"/>
              </a:rPr>
              <a:t>- The coastal district of </a:t>
            </a:r>
            <a:r>
              <a:rPr lang="en-US" sz="1200" b="0" i="0" u="none" strike="noStrike" cap="none" dirty="0" err="1">
                <a:solidFill>
                  <a:srgbClr val="000000"/>
                </a:solidFill>
                <a:latin typeface="Cambria"/>
                <a:ea typeface="Cambria"/>
                <a:cs typeface="Cambria"/>
                <a:sym typeface="Cambria"/>
              </a:rPr>
              <a:t>Srikakualam</a:t>
            </a:r>
            <a:r>
              <a:rPr lang="en-US" sz="1200" b="0" i="0" u="none" strike="noStrike" cap="none" dirty="0">
                <a:solidFill>
                  <a:srgbClr val="000000"/>
                </a:solidFill>
                <a:latin typeface="Cambria"/>
                <a:ea typeface="Cambria"/>
                <a:cs typeface="Cambria"/>
                <a:sym typeface="Cambria"/>
              </a:rPr>
              <a:t> was in the news lately for not so good reason. Cyclone </a:t>
            </a:r>
            <a:r>
              <a:rPr lang="en-US" sz="1200" b="0" i="0" u="none" strike="noStrike" cap="none" dirty="0" err="1">
                <a:solidFill>
                  <a:srgbClr val="000000"/>
                </a:solidFill>
                <a:latin typeface="Cambria"/>
                <a:ea typeface="Cambria"/>
                <a:cs typeface="Cambria"/>
                <a:sym typeface="Cambria"/>
              </a:rPr>
              <a:t>Hudhud</a:t>
            </a:r>
            <a:r>
              <a:rPr lang="en-US" sz="1200" b="0" i="0" u="none" strike="noStrike" cap="none" dirty="0">
                <a:solidFill>
                  <a:srgbClr val="000000"/>
                </a:solidFill>
                <a:latin typeface="Cambria"/>
                <a:ea typeface="Cambria"/>
                <a:cs typeface="Cambria"/>
                <a:sym typeface="Cambria"/>
              </a:rPr>
              <a:t>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 the starting point of the Yatra is famous for Khadi and in the last century, majority of politicians wore kurtas made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of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khaddar visit started from a weaver's house and ended at Naira north east. We had the privilege of crossing the flowing rivers </a:t>
            </a:r>
            <a:r>
              <a:rPr lang="en-US" sz="1200" b="0" i="0" u="none" strike="noStrike" cap="none" dirty="0" err="1">
                <a:solidFill>
                  <a:srgbClr val="000000"/>
                </a:solidFill>
                <a:latin typeface="Cambria"/>
                <a:ea typeface="Cambria"/>
                <a:cs typeface="Cambria"/>
                <a:sym typeface="Cambria"/>
              </a:rPr>
              <a:t>Nagavali</a:t>
            </a:r>
            <a:r>
              <a:rPr lang="en-US" sz="1200" b="0" i="0" u="none" strike="noStrike" cap="none" dirty="0">
                <a:solidFill>
                  <a:srgbClr val="000000"/>
                </a:solidFill>
                <a:latin typeface="Cambria"/>
                <a:ea typeface="Cambria"/>
                <a:cs typeface="Cambria"/>
                <a:sym typeface="Cambria"/>
              </a:rPr>
              <a:t> and </a:t>
            </a:r>
            <a:r>
              <a:rPr lang="en-US" sz="1200" b="0" i="0" u="none" strike="noStrike" cap="none" dirty="0" err="1">
                <a:solidFill>
                  <a:srgbClr val="000000"/>
                </a:solidFill>
                <a:latin typeface="Cambria"/>
                <a:ea typeface="Cambria"/>
                <a:cs typeface="Cambria"/>
                <a:sym typeface="Cambria"/>
              </a:rPr>
              <a:t>Vamsha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dhara</a:t>
            </a:r>
            <a:r>
              <a:rPr lang="en-US" sz="1200" b="0" i="0" u="none" strike="noStrike" cap="none" dirty="0">
                <a:solidFill>
                  <a:srgbClr val="000000"/>
                </a:solidFill>
                <a:latin typeface="Cambria"/>
                <a:ea typeface="Cambria"/>
                <a:cs typeface="Cambria"/>
                <a:sym typeface="Cambria"/>
              </a:rPr>
              <a:t>.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a:t>
            </a:r>
            <a:r>
              <a:rPr lang="en-US" sz="1200" b="0" i="0" u="none" strike="noStrike" cap="none" dirty="0" err="1">
                <a:solidFill>
                  <a:srgbClr val="000000"/>
                </a:solidFill>
                <a:latin typeface="Cambria"/>
                <a:ea typeface="Cambria"/>
                <a:cs typeface="Cambria"/>
                <a:sym typeface="Cambria"/>
              </a:rPr>
              <a:t>Seasame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Minimulu</a:t>
            </a:r>
            <a:r>
              <a:rPr lang="en-US" sz="1200" b="0" i="0" u="none" strike="noStrike" cap="none" dirty="0">
                <a:solidFill>
                  <a:srgbClr val="000000"/>
                </a:solidFill>
                <a:latin typeface="Cambria"/>
                <a:ea typeface="Cambria"/>
                <a:cs typeface="Cambria"/>
                <a:sym typeface="Cambria"/>
              </a:rPr>
              <a:t>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31st Chinna Shodha yatra - </a:t>
            </a:r>
            <a:r>
              <a:rPr lang="en-US" sz="1200" b="0" i="0" u="none" strike="noStrike" cap="none" dirty="0">
                <a:solidFill>
                  <a:srgbClr val="000000"/>
                </a:solidFill>
                <a:latin typeface="Cambria"/>
                <a:ea typeface="Cambria"/>
                <a:cs typeface="Cambria"/>
                <a:sym typeface="Cambria"/>
              </a:rPr>
              <a:t>Area we walked was adjacent to the </a:t>
            </a:r>
            <a:r>
              <a:rPr lang="en-US" sz="1200" b="0" i="0" u="none" strike="noStrike" cap="none" dirty="0" err="1">
                <a:solidFill>
                  <a:srgbClr val="000000"/>
                </a:solidFill>
                <a:latin typeface="Cambria"/>
                <a:ea typeface="Cambria"/>
                <a:cs typeface="Cambria"/>
                <a:sym typeface="Cambria"/>
              </a:rPr>
              <a:t>Nallamala</a:t>
            </a:r>
            <a:r>
              <a:rPr lang="en-US" sz="1200" b="0" i="0" u="none" strike="noStrike" cap="none" dirty="0">
                <a:solidFill>
                  <a:srgbClr val="000000"/>
                </a:solidFill>
                <a:latin typeface="Cambria"/>
                <a:ea typeface="Cambria"/>
                <a:cs typeface="Cambria"/>
                <a:sym typeface="Cambria"/>
              </a:rPr>
              <a:t> Forest and  </a:t>
            </a:r>
            <a:r>
              <a:rPr lang="en-US" sz="1200" b="0" i="0" u="none" strike="noStrike" cap="none" dirty="0" err="1">
                <a:solidFill>
                  <a:srgbClr val="000000"/>
                </a:solidFill>
                <a:latin typeface="Cambria"/>
                <a:ea typeface="Cambria"/>
                <a:cs typeface="Cambria"/>
                <a:sym typeface="Cambria"/>
              </a:rPr>
              <a:t>Mahanandi</a:t>
            </a:r>
            <a:r>
              <a:rPr lang="en-US" sz="1200" b="0" i="0" u="none" strike="noStrike" cap="none" dirty="0">
                <a:solidFill>
                  <a:srgbClr val="000000"/>
                </a:solidFill>
                <a:latin typeface="Cambria"/>
                <a:ea typeface="Cambria"/>
                <a:cs typeface="Cambria"/>
                <a:sym typeface="Cambria"/>
              </a:rPr>
              <a:t>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32nd Chinna Shodha Yatra - </a:t>
            </a:r>
            <a:r>
              <a:rPr lang="en-US" sz="1200" b="0" i="0" u="none" strike="noStrike" cap="none" dirty="0">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a:t>
            </a:r>
            <a:r>
              <a:rPr lang="en-US" sz="1200" b="0" i="0" u="none" strike="noStrike" cap="none" dirty="0" err="1">
                <a:solidFill>
                  <a:srgbClr val="000000"/>
                </a:solidFill>
                <a:latin typeface="Cambria"/>
                <a:ea typeface="Cambria"/>
                <a:cs typeface="Cambria"/>
                <a:sym typeface="Cambria"/>
              </a:rPr>
              <a:t>Pocharam</a:t>
            </a:r>
            <a:r>
              <a:rPr lang="en-US" sz="1200" b="0" i="0" u="none" strike="noStrike" cap="none" dirty="0">
                <a:solidFill>
                  <a:srgbClr val="000000"/>
                </a:solidFill>
                <a:latin typeface="Cambria"/>
                <a:ea typeface="Cambria"/>
                <a:cs typeface="Cambria"/>
                <a:sym typeface="Cambria"/>
              </a:rPr>
              <a:t> we met a farmer innovator - </a:t>
            </a:r>
            <a:r>
              <a:rPr lang="en-US" sz="1200" b="0" i="0" u="none" strike="noStrike" cap="none" dirty="0" err="1">
                <a:solidFill>
                  <a:srgbClr val="000000"/>
                </a:solidFill>
                <a:latin typeface="Cambria"/>
                <a:ea typeface="Cambria"/>
                <a:cs typeface="Cambria"/>
                <a:sym typeface="Cambria"/>
              </a:rPr>
              <a:t>Pichaiah</a:t>
            </a:r>
            <a:r>
              <a:rPr lang="en-US" sz="1200" b="0" i="0" u="none" strike="noStrike" cap="none" dirty="0">
                <a:solidFill>
                  <a:srgbClr val="000000"/>
                </a:solidFill>
                <a:latin typeface="Cambria"/>
                <a:ea typeface="Cambria"/>
                <a:cs typeface="Cambria"/>
                <a:sym typeface="Cambria"/>
              </a:rPr>
              <a:t>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33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This was by far the yatra with maximum participants. 62 Yatries from the age 8 to 70 was the enthusiastic group which walked from </a:t>
            </a:r>
            <a:r>
              <a:rPr lang="en-US" sz="1200" b="0" i="0" u="none" strike="noStrike" cap="none" dirty="0" err="1">
                <a:solidFill>
                  <a:srgbClr val="000000"/>
                </a:solidFill>
                <a:latin typeface="Calibri"/>
                <a:ea typeface="Calibri"/>
                <a:cs typeface="Calibri"/>
                <a:sym typeface="Calibri"/>
              </a:rPr>
              <a:t>Ramachnadra</a:t>
            </a:r>
            <a:r>
              <a:rPr lang="en-US" sz="1200" b="0" i="0" u="none" strike="noStrike" cap="none" dirty="0">
                <a:solidFill>
                  <a:srgbClr val="000000"/>
                </a:solidFill>
                <a:latin typeface="Calibri"/>
                <a:ea typeface="Calibri"/>
                <a:cs typeface="Calibri"/>
                <a:sym typeface="Calibri"/>
              </a:rPr>
              <a:t> Puram to </a:t>
            </a:r>
            <a:r>
              <a:rPr lang="en-US" sz="1200" b="0" i="0" u="none" strike="noStrike" cap="none" dirty="0" err="1">
                <a:solidFill>
                  <a:srgbClr val="000000"/>
                </a:solidFill>
                <a:latin typeface="Calibri"/>
                <a:ea typeface="Calibri"/>
                <a:cs typeface="Calibri"/>
                <a:sym typeface="Calibri"/>
              </a:rPr>
              <a:t>Gangudupalli</a:t>
            </a:r>
            <a:r>
              <a:rPr lang="en-US" sz="1200" b="0" i="0" u="none" strike="noStrike" cap="none" dirty="0">
                <a:solidFill>
                  <a:srgbClr val="000000"/>
                </a:solidFill>
                <a:latin typeface="Calibri"/>
                <a:ea typeface="Calibri"/>
                <a:cs typeface="Calibri"/>
                <a:sym typeface="Calibri"/>
              </a:rPr>
              <a:t> in Chittoor district of Andhra Pradesh. Journey passed through small villages, vast fields, hills and streams, sometime empty canals. The nature was astounding with its diversity and variety. Yatries met, </a:t>
            </a:r>
            <a:r>
              <a:rPr lang="en-US" sz="1200" b="0" i="0" u="none" strike="noStrike" cap="none" dirty="0" err="1">
                <a:solidFill>
                  <a:srgbClr val="000000"/>
                </a:solidFill>
                <a:latin typeface="Calibri"/>
                <a:ea typeface="Calibri"/>
                <a:cs typeface="Calibri"/>
                <a:sym typeface="Calibri"/>
              </a:rPr>
              <a:t>Sheppards</a:t>
            </a:r>
            <a:r>
              <a:rPr lang="en-US" sz="1200" b="0" i="0" u="none" strike="noStrike" cap="none" dirty="0">
                <a:solidFill>
                  <a:srgbClr val="000000"/>
                </a:solidFill>
                <a:latin typeface="Calibri"/>
                <a:ea typeface="Calibri"/>
                <a:cs typeface="Calibri"/>
                <a:sym typeface="Calibri"/>
              </a:rPr>
              <a:t>,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34th Chinna Shodha Yatra </a:t>
            </a:r>
            <a:r>
              <a:rPr lang="en-US" sz="1200" b="0" i="0" u="none" strike="noStrike" cap="none" dirty="0">
                <a:solidFill>
                  <a:srgbClr val="000000"/>
                </a:solidFill>
                <a:latin typeface="Calibri"/>
                <a:ea typeface="Calibri"/>
                <a:cs typeface="Calibri"/>
                <a:sym typeface="Calibri"/>
              </a:rPr>
              <a:t>– Yatra started from </a:t>
            </a:r>
            <a:r>
              <a:rPr lang="en-US" sz="1200" b="0" i="0" u="none" strike="noStrike" cap="none" dirty="0" err="1">
                <a:solidFill>
                  <a:srgbClr val="000000"/>
                </a:solidFill>
                <a:latin typeface="Calibri"/>
                <a:ea typeface="Calibri"/>
                <a:cs typeface="Calibri"/>
                <a:sym typeface="Calibri"/>
              </a:rPr>
              <a:t>Bhupalpally</a:t>
            </a:r>
            <a:r>
              <a:rPr lang="en-US" sz="1200" b="0" i="0" u="none" strike="noStrike" cap="none" dirty="0">
                <a:solidFill>
                  <a:srgbClr val="000000"/>
                </a:solidFill>
                <a:latin typeface="Calibri"/>
                <a:ea typeface="Calibri"/>
                <a:cs typeface="Calibri"/>
                <a:sym typeface="Calibri"/>
              </a:rPr>
              <a:t>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35</a:t>
            </a:r>
            <a:r>
              <a:rPr lang="en-US" sz="1200" b="1" i="0" u="none" strike="noStrike" cap="none" baseline="30000" dirty="0">
                <a:solidFill>
                  <a:srgbClr val="00B050"/>
                </a:solidFill>
                <a:latin typeface="Calibri"/>
                <a:ea typeface="Calibri"/>
                <a:cs typeface="Calibri"/>
                <a:sym typeface="Calibri"/>
              </a:rPr>
              <a:t>th</a:t>
            </a:r>
            <a:r>
              <a:rPr lang="en-US" sz="12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Chinna Shodha Yatra. It started on the Christmas Day  and continued till 27 Dec. Yatra commenced at </a:t>
            </a:r>
            <a:r>
              <a:rPr lang="en-US" sz="1200" b="0" i="0" u="none" strike="noStrike" cap="none" dirty="0" err="1">
                <a:solidFill>
                  <a:srgbClr val="000000"/>
                </a:solidFill>
                <a:latin typeface="Calibri"/>
                <a:ea typeface="Calibri"/>
                <a:cs typeface="Calibri"/>
                <a:sym typeface="Calibri"/>
              </a:rPr>
              <a:t>Bayyaram</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Gangaram</a:t>
            </a:r>
            <a:r>
              <a:rPr lang="en-US" sz="1200" b="0" i="0" u="none" strike="noStrike" cap="none" dirty="0">
                <a:solidFill>
                  <a:srgbClr val="000000"/>
                </a:solidFill>
                <a:latin typeface="Calibri"/>
                <a:ea typeface="Calibri"/>
                <a:cs typeface="Calibri"/>
                <a:sym typeface="Calibri"/>
              </a:rPr>
              <a:t> of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a:t>
            </a:r>
            <a:r>
              <a:rPr lang="en-US" sz="1200" b="0" i="0" u="none" strike="noStrike" cap="none" dirty="0" err="1">
                <a:solidFill>
                  <a:srgbClr val="000000"/>
                </a:solidFill>
                <a:latin typeface="Calibri"/>
                <a:ea typeface="Calibri"/>
                <a:cs typeface="Calibri"/>
                <a:sym typeface="Calibri"/>
              </a:rPr>
              <a:t>Papaiah</a:t>
            </a:r>
            <a:r>
              <a:rPr lang="en-US" sz="1200" b="0" i="0" u="none" strike="noStrike" cap="none" dirty="0">
                <a:solidFill>
                  <a:srgbClr val="000000"/>
                </a:solidFill>
                <a:latin typeface="Calibri"/>
                <a:ea typeface="Calibri"/>
                <a:cs typeface="Calibri"/>
                <a:sym typeface="Calibri"/>
              </a:rPr>
              <a:t>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36</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37</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Nalgonda district offered a soothing weather all the three days. 33 yatries with the support of local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thandas was the highlight of the yatra. Villagers have shown a lot of interest in the innovations displayed by the yatries. Interacted  with three innovators enroute and  impressed by their passion to solve the problems of locals by their creativity. Few Thandas have stones in their fields and Palle Srujana offered a simple machine to remove the stones from the field. The variety and diversity of people and nature made the yatra learnings very rich.</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38th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a:t>
            </a:r>
            <a:r>
              <a:rPr lang="en-US" sz="1200" b="0" i="0" u="none" strike="noStrike" cap="none" dirty="0" err="1">
                <a:solidFill>
                  <a:srgbClr val="000000"/>
                </a:solidFill>
                <a:latin typeface="Calibri"/>
                <a:ea typeface="Calibri"/>
                <a:cs typeface="Calibri"/>
                <a:sym typeface="Calibri"/>
              </a:rPr>
              <a:t>Gurumurthy</a:t>
            </a:r>
            <a:r>
              <a:rPr lang="en-US" sz="1200" b="0" i="0" u="none" strike="noStrike" cap="none" dirty="0">
                <a:solidFill>
                  <a:srgbClr val="000000"/>
                </a:solidFill>
                <a:latin typeface="Calibri"/>
                <a:ea typeface="Calibri"/>
                <a:cs typeface="Calibri"/>
                <a:sym typeface="Calibri"/>
              </a:rPr>
              <a:t>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r>
              <a:rPr lang="en-US" sz="3200" b="0" i="0" u="none" strike="noStrike" cap="none" dirty="0">
                <a:solidFill>
                  <a:srgbClr val="000000"/>
                </a:solidFill>
                <a:latin typeface="Verdana"/>
                <a:ea typeface="Verdana"/>
                <a:cs typeface="Verdana"/>
                <a:sym typeface="Verdana"/>
              </a:rPr>
              <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954103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yatries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Yatries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much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Makthum</a:t>
            </a:r>
            <a:r>
              <a:rPr lang="en-US" sz="1100" b="0" i="0" u="none" strike="noStrike" cap="none" dirty="0">
                <a:solidFill>
                  <a:srgbClr val="222222"/>
                </a:solidFill>
                <a:highlight>
                  <a:srgbClr val="FFFFFF"/>
                </a:highlight>
                <a:latin typeface="Arial"/>
                <a:ea typeface="Arial"/>
                <a:cs typeface="Arial"/>
                <a:sym typeface="Arial"/>
              </a:rPr>
              <a:t> Mohmmed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a:t>
            </a:r>
            <a:r>
              <a:rPr lang="en-US" sz="1100" b="0" i="0" u="none" strike="noStrike" cap="none" dirty="0" err="1">
                <a:solidFill>
                  <a:srgbClr val="222222"/>
                </a:solidFill>
                <a:highlight>
                  <a:srgbClr val="FFFFFF"/>
                </a:highlight>
                <a:latin typeface="Arial"/>
                <a:ea typeface="Arial"/>
                <a:cs typeface="Arial"/>
                <a:sym typeface="Arial"/>
              </a:rPr>
              <a:t>and</a:t>
            </a:r>
            <a:r>
              <a:rPr lang="en-US" sz="1100" b="0" i="0" u="none" strike="noStrike" cap="none" dirty="0">
                <a:solidFill>
                  <a:srgbClr val="222222"/>
                </a:solidFill>
                <a:highlight>
                  <a:srgbClr val="FFFFFF"/>
                </a:highlight>
                <a:latin typeface="Arial"/>
                <a:ea typeface="Arial"/>
                <a:cs typeface="Arial"/>
                <a:sym typeface="Arial"/>
              </a:rPr>
              <a:t> eye openers.</a:t>
            </a:r>
            <a:r>
              <a:rPr lang="en-US" sz="3200" b="0" i="0" u="none" strike="noStrike" cap="none" dirty="0">
                <a:solidFill>
                  <a:srgbClr val="000000"/>
                </a:solidFill>
                <a:latin typeface="Verdana"/>
                <a:ea typeface="Verdana"/>
                <a:cs typeface="Verdana"/>
                <a:sym typeface="Verdana"/>
              </a:rPr>
              <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48</a:t>
            </a:r>
            <a:r>
              <a:rPr lang="en-IN" sz="1600" b="1" i="0" u="none" strike="noStrike" cap="none" baseline="30000" dirty="0">
                <a:solidFill>
                  <a:srgbClr val="00B050"/>
                </a:solidFill>
                <a:latin typeface="Calibri"/>
                <a:ea typeface="Calibri"/>
                <a:cs typeface="Calibri"/>
                <a:sym typeface="Calibri"/>
              </a:rPr>
              <a:t>th</a:t>
            </a:r>
            <a:r>
              <a:rPr lang="en-IN" sz="1600" b="1" i="0" u="none" strike="noStrike" cap="none"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49</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50 Chinna Shodha Yatra</a:t>
            </a: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chemeClr val="tx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9045513"/>
          </a:xfrm>
          <a:prstGeom prst="rect">
            <a:avLst/>
          </a:prstGeom>
          <a:noFill/>
          <a:ln>
            <a:noFill/>
          </a:ln>
        </p:spPr>
        <p:txBody>
          <a:bodyPr spcFirstLastPara="1" wrap="square" lIns="45700" tIns="45700" rIns="45700" bIns="45700" anchor="t" anchorCtr="0">
            <a:spAutoFit/>
          </a:bodyPr>
          <a:lstStyle/>
          <a:p>
            <a:pPr>
              <a:lnSpc>
                <a:spcPct val="115000"/>
              </a:lnSpc>
              <a:spcAft>
                <a:spcPts val="1000"/>
              </a:spcAft>
            </a:pPr>
            <a:r>
              <a:rPr lang="en-US" sz="1400" b="1" i="0" u="none" strike="noStrike" cap="none" dirty="0" smtClean="0">
                <a:solidFill>
                  <a:srgbClr val="00B050"/>
                </a:solidFill>
                <a:latin typeface="Cambria"/>
                <a:ea typeface="Cambria"/>
                <a:cs typeface="Cambria"/>
                <a:sym typeface="Cambria"/>
              </a:rPr>
              <a:t>Registration </a:t>
            </a:r>
            <a:r>
              <a:rPr lang="en-US" sz="1200" b="1" dirty="0" smtClean="0">
                <a:solidFill>
                  <a:srgbClr val="00B050"/>
                </a:solidFill>
              </a:rPr>
              <a:t>and </a:t>
            </a:r>
            <a:r>
              <a:rPr lang="en-US" sz="1200" b="1" dirty="0">
                <a:solidFill>
                  <a:srgbClr val="00B050"/>
                </a:solidFill>
              </a:rPr>
              <a:t>Cancellation</a:t>
            </a:r>
            <a:endParaRPr lang="en-US" sz="1200" dirty="0">
              <a:solidFill>
                <a:srgbClr val="00B050"/>
              </a:solidFill>
            </a:endParaRPr>
          </a:p>
          <a:p>
            <a:r>
              <a:rPr lang="en-US" sz="1200" dirty="0"/>
              <a:t>Please visit www.pallesrujana.org and register online. You can also register by opening the link </a:t>
            </a:r>
          </a:p>
          <a:p>
            <a:r>
              <a:rPr lang="en-US" sz="1200" u="sng" dirty="0">
                <a:hlinkClick r:id="rId6"/>
              </a:rPr>
              <a:t>https://</a:t>
            </a:r>
            <a:r>
              <a:rPr lang="en-US" sz="1200" u="sng" dirty="0" smtClean="0">
                <a:hlinkClick r:id="rId6"/>
              </a:rPr>
              <a:t>forms.gle/rVkQE6XAFH4rSkSf7</a:t>
            </a:r>
            <a:endParaRPr lang="en-US" sz="1200" u="sng" dirty="0" smtClean="0"/>
          </a:p>
          <a:p>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 Please note that the registration does not automatically entitle participation in this Shodha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400" b="1" i="0" u="none" strike="noStrike" cap="none" dirty="0">
                <a:solidFill>
                  <a:srgbClr val="FF0000"/>
                </a:solidFill>
                <a:latin typeface="Cambria"/>
                <a:ea typeface="Cambria"/>
                <a:cs typeface="Cambria"/>
                <a:sym typeface="Cambria"/>
              </a:rPr>
              <a:t>Last date for Registration: Noon, </a:t>
            </a:r>
            <a:r>
              <a:rPr lang="en-US" sz="1400" b="1" i="0" u="none" strike="noStrike" cap="none" dirty="0" smtClean="0">
                <a:solidFill>
                  <a:srgbClr val="FF0000"/>
                </a:solidFill>
                <a:latin typeface="Cambria"/>
                <a:ea typeface="Cambria"/>
                <a:cs typeface="Cambria"/>
                <a:sym typeface="Cambria"/>
              </a:rPr>
              <a:t>10</a:t>
            </a:r>
            <a:r>
              <a:rPr lang="en-US" sz="1400" b="1" i="0" u="none" strike="noStrike" cap="none" baseline="30000" dirty="0" smtClean="0">
                <a:solidFill>
                  <a:srgbClr val="FF0000"/>
                </a:solidFill>
                <a:latin typeface="Cambria"/>
                <a:ea typeface="Cambria"/>
                <a:cs typeface="Cambria"/>
                <a:sym typeface="Cambria"/>
              </a:rPr>
              <a:t>th</a:t>
            </a:r>
            <a:r>
              <a:rPr lang="en-US" sz="1400" b="1" i="0" u="none" strike="noStrike" cap="none" dirty="0" smtClean="0">
                <a:solidFill>
                  <a:srgbClr val="FF0000"/>
                </a:solidFill>
                <a:latin typeface="Cambria"/>
                <a:ea typeface="Cambria"/>
                <a:cs typeface="Cambria"/>
                <a:sym typeface="Cambria"/>
              </a:rPr>
              <a:t> April 2025</a:t>
            </a:r>
            <a:endParaRPr lang="en-US" sz="1600" b="0" i="0" u="none" strike="noStrike" cap="none" dirty="0">
              <a:solidFill>
                <a:srgbClr val="000000"/>
              </a:solidFill>
              <a:latin typeface="Arial"/>
              <a:ea typeface="Arial"/>
              <a:cs typeface="Arial"/>
              <a:sym typeface="Arial"/>
            </a:endParaRPr>
          </a:p>
          <a:p>
            <a:pPr>
              <a:lnSpc>
                <a:spcPct val="115000"/>
              </a:lnSpc>
              <a:spcAft>
                <a:spcPts val="1000"/>
              </a:spcAft>
            </a:pPr>
            <a:endPar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To reach the Meeting Point</a:t>
            </a:r>
            <a:r>
              <a:rPr lang="en-US" b="1" dirty="0" smtClean="0">
                <a:solidFill>
                  <a:srgbClr val="00B050"/>
                </a:solidFill>
                <a:effectLst/>
                <a:latin typeface="Calibri" panose="020F0502020204030204" pitchFamily="34" charset="0"/>
                <a:ea typeface="Calibri" panose="020F0502020204030204" pitchFamily="34" charset="0"/>
                <a:cs typeface="Mangal" panose="02040503050203030202" pitchFamily="18" charset="0"/>
              </a:rPr>
              <a:t>:</a:t>
            </a:r>
          </a:p>
          <a:p>
            <a:r>
              <a:rPr lang="en-US" sz="1200" dirty="0" err="1" smtClean="0"/>
              <a:t>Laxmipuram</a:t>
            </a:r>
            <a:r>
              <a:rPr lang="en-US" sz="1200" dirty="0" smtClean="0"/>
              <a:t> </a:t>
            </a:r>
            <a:r>
              <a:rPr lang="en-US" sz="1200" dirty="0"/>
              <a:t>is well connected by road and rail. Nearest railway station is Vijayawada and bus station is </a:t>
            </a:r>
            <a:r>
              <a:rPr lang="en-US" sz="1200" dirty="0" err="1"/>
              <a:t>Tiruvuru</a:t>
            </a:r>
            <a:r>
              <a:rPr lang="en-US" sz="1200" dirty="0"/>
              <a:t>. </a:t>
            </a:r>
            <a:r>
              <a:rPr lang="en-US" sz="1200" dirty="0" err="1"/>
              <a:t>Laxmipuram</a:t>
            </a:r>
            <a:r>
              <a:rPr lang="en-US" sz="1200" dirty="0"/>
              <a:t> is 84km from Vijayawada. Regular buses available to </a:t>
            </a:r>
            <a:r>
              <a:rPr lang="en-US" sz="1200" dirty="0" err="1"/>
              <a:t>Tiruvuru</a:t>
            </a:r>
            <a:r>
              <a:rPr lang="en-US" sz="1200" dirty="0"/>
              <a:t> from Vijayawada. Take </a:t>
            </a:r>
            <a:r>
              <a:rPr lang="en-US" sz="1200" dirty="0" err="1"/>
              <a:t>tiket</a:t>
            </a:r>
            <a:r>
              <a:rPr lang="en-US" sz="1200" dirty="0"/>
              <a:t> to </a:t>
            </a:r>
            <a:r>
              <a:rPr lang="en-US" sz="1200" dirty="0" err="1"/>
              <a:t>Tiruvuru</a:t>
            </a:r>
            <a:r>
              <a:rPr lang="en-US" sz="1200" dirty="0"/>
              <a:t> and get down at </a:t>
            </a:r>
            <a:r>
              <a:rPr lang="en-US" sz="1200" dirty="0" err="1"/>
              <a:t>Laxmipuram</a:t>
            </a:r>
            <a:r>
              <a:rPr lang="en-US" sz="1200" dirty="0"/>
              <a:t> which is 4km before </a:t>
            </a:r>
            <a:r>
              <a:rPr lang="en-US" sz="1200" dirty="0" err="1"/>
              <a:t>Tiruvuru</a:t>
            </a:r>
            <a:r>
              <a:rPr lang="en-US" sz="1200" dirty="0"/>
              <a:t>.</a:t>
            </a:r>
          </a:p>
          <a:p>
            <a:r>
              <a:rPr lang="en-US" sz="1200" dirty="0"/>
              <a:t> </a:t>
            </a:r>
          </a:p>
          <a:p>
            <a:r>
              <a:rPr lang="en-US" sz="1200" dirty="0"/>
              <a:t>Exact location of meeting point in the village will be intimated later. Plan to reach the starting point by 8 AM on 11</a:t>
            </a:r>
            <a:r>
              <a:rPr lang="en-US" sz="1200" baseline="30000" dirty="0"/>
              <a:t>th</a:t>
            </a:r>
            <a:r>
              <a:rPr lang="en-US" sz="1200" dirty="0"/>
              <a:t> April 2025. Please ensure you wash and eat breakfast before you reach the starting point.</a:t>
            </a:r>
          </a:p>
          <a:p>
            <a:r>
              <a:rPr lang="en-US" sz="1200" dirty="0"/>
              <a:t> </a:t>
            </a:r>
          </a:p>
          <a:p>
            <a:r>
              <a:rPr lang="en-US" sz="1200" b="1" dirty="0">
                <a:solidFill>
                  <a:srgbClr val="00B050"/>
                </a:solidFill>
              </a:rPr>
              <a:t>Return Journey:</a:t>
            </a:r>
            <a:endParaRPr lang="en-US" sz="1200" dirty="0">
              <a:solidFill>
                <a:srgbClr val="00B050"/>
              </a:solidFill>
            </a:endParaRPr>
          </a:p>
          <a:p>
            <a:r>
              <a:rPr lang="en-US" sz="1200" dirty="0"/>
              <a:t>On 13</a:t>
            </a:r>
            <a:r>
              <a:rPr lang="en-US" sz="1200" baseline="30000" dirty="0"/>
              <a:t>th</a:t>
            </a:r>
            <a:r>
              <a:rPr lang="en-US" sz="1200" dirty="0"/>
              <a:t> April, 2025, </a:t>
            </a:r>
            <a:r>
              <a:rPr lang="en-US" sz="1200" dirty="0" err="1"/>
              <a:t>yatries</a:t>
            </a:r>
            <a:r>
              <a:rPr lang="en-US" sz="1200" dirty="0"/>
              <a:t> will be able to leave any time after 5 PM from </a:t>
            </a:r>
            <a:r>
              <a:rPr lang="en-US" sz="1200" dirty="0" err="1"/>
              <a:t>Vinagadapa</a:t>
            </a:r>
            <a:r>
              <a:rPr lang="en-US" sz="1200" dirty="0"/>
              <a:t> by bus to Vijayawada. Vijayawada is 60 km from </a:t>
            </a:r>
            <a:r>
              <a:rPr lang="en-US" sz="1200" dirty="0" err="1"/>
              <a:t>Vinagadapa</a:t>
            </a:r>
            <a:r>
              <a:rPr lang="en-US" sz="1200" dirty="0"/>
              <a:t> which is well connected by rail and road. Return journey to home may be planned accordingly. </a:t>
            </a:r>
          </a:p>
          <a:p>
            <a:r>
              <a:rPr lang="en-US" sz="1200" dirty="0"/>
              <a:t> </a:t>
            </a:r>
          </a:p>
          <a:p>
            <a:r>
              <a:rPr lang="en-US" sz="1200" b="1" dirty="0">
                <a:solidFill>
                  <a:srgbClr val="00B050"/>
                </a:solidFill>
              </a:rPr>
              <a:t>Route we walk…..</a:t>
            </a:r>
            <a:endParaRPr lang="en-US" sz="1200" dirty="0">
              <a:solidFill>
                <a:srgbClr val="00B050"/>
              </a:solidFill>
            </a:endParaRPr>
          </a:p>
          <a:p>
            <a:r>
              <a:rPr lang="pt-BR" sz="1200" dirty="0"/>
              <a:t>11 April – Laxmipuram - Anjaneyapuram - Chittela - Choutapally - Gaanugapadu</a:t>
            </a:r>
            <a:endParaRPr lang="en-US" sz="1200" dirty="0"/>
          </a:p>
          <a:p>
            <a:r>
              <a:rPr lang="pt-BR" sz="1200" dirty="0"/>
              <a:t>12th April – Chintalapadu - Erukopadu - Lingala - Sobbala - Gampala gudem</a:t>
            </a:r>
            <a:endParaRPr lang="en-US" sz="1200" dirty="0"/>
          </a:p>
          <a:p>
            <a:r>
              <a:rPr lang="en-US" sz="1200" dirty="0"/>
              <a:t>13 April – </a:t>
            </a:r>
            <a:r>
              <a:rPr lang="en-US" sz="1200" dirty="0" err="1"/>
              <a:t>Vinagadapa</a:t>
            </a:r>
            <a:endParaRPr lang="en-US" sz="1200" dirty="0"/>
          </a:p>
          <a:p>
            <a:pPr>
              <a:lnSpc>
                <a:spcPct val="115000"/>
              </a:lnSpc>
              <a:spcAft>
                <a:spcPts val="1000"/>
              </a:spcAft>
            </a:pPr>
            <a:endPar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800" dirty="0">
                <a:solidFill>
                  <a:srgbClr val="00B050"/>
                </a:solidFill>
                <a:effectLst/>
                <a:latin typeface="Calibri" panose="020F0502020204030204" pitchFamily="34" charset="0"/>
                <a:ea typeface="Calibri" panose="020F0502020204030204" pitchFamily="34" charset="0"/>
              </a:rPr>
              <a:t> </a:t>
            </a:r>
            <a:r>
              <a:rPr lang="en-US" b="1" dirty="0" smtClean="0">
                <a:solidFill>
                  <a:srgbClr val="00B050"/>
                </a:solidFill>
                <a:effectLst/>
                <a:latin typeface="Calibri" panose="020F0502020204030204" pitchFamily="34" charset="0"/>
                <a:ea typeface="Calibri" panose="020F0502020204030204" pitchFamily="34" charset="0"/>
              </a:rPr>
              <a:t>The </a:t>
            </a:r>
            <a:r>
              <a:rPr lang="en-US" b="1" dirty="0">
                <a:solidFill>
                  <a:srgbClr val="00B050"/>
                </a:solidFill>
                <a:effectLst/>
                <a:latin typeface="Calibri" panose="020F0502020204030204" pitchFamily="34" charset="0"/>
                <a:ea typeface="Calibri" panose="020F0502020204030204" pitchFamily="34" charset="0"/>
              </a:rPr>
              <a:t>yatra area offers:</a:t>
            </a:r>
            <a:endParaRPr lang="en-IN" dirty="0">
              <a:solidFill>
                <a:srgbClr val="00B050"/>
              </a:solidFill>
              <a:effectLst/>
              <a:latin typeface="Calibri" panose="020F0502020204030204" pitchFamily="34" charset="0"/>
              <a:ea typeface="Calibri" panose="020F0502020204030204" pitchFamily="34" charset="0"/>
            </a:endParaRPr>
          </a:p>
          <a:p>
            <a:r>
              <a:rPr lang="en-US" sz="1200" dirty="0" err="1" smtClean="0"/>
              <a:t>Chilli</a:t>
            </a:r>
            <a:r>
              <a:rPr lang="en-US" sz="1200" dirty="0"/>
              <a:t>, Cotton and Maize Farms, Network of Irrigation canals, Chain of lakes, interactions with farmers and their women and children, many more…..</a:t>
            </a:r>
          </a:p>
          <a:p>
            <a:pPr>
              <a:lnSpc>
                <a:spcPct val="115000"/>
              </a:lnSpc>
              <a:spcAft>
                <a:spcPts val="1000"/>
              </a:spcAft>
            </a:pPr>
            <a:r>
              <a:rPr lang="en-US" sz="1800" b="1"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936970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Shodha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dirty="0">
                <a:latin typeface="Cambria"/>
                <a:ea typeface="Cambria"/>
                <a:cs typeface="Cambria"/>
                <a:sym typeface="Cambria"/>
              </a:rPr>
              <a:t>Unlearn and learn</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 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Reliance/Swayam </a:t>
            </a:r>
            <a:r>
              <a:rPr lang="en-US" sz="1200" b="0" i="0" u="none" strike="noStrike" cap="none" dirty="0" err="1">
                <a:solidFill>
                  <a:srgbClr val="000000"/>
                </a:solidFill>
                <a:latin typeface="Cambria"/>
                <a:ea typeface="Cambria"/>
                <a:cs typeface="Cambria"/>
                <a:sym typeface="Cambria"/>
              </a:rPr>
              <a:t>Samruddhi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 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a:t>
            </a:r>
            <a:r>
              <a:rPr lang="en-US" sz="1200" dirty="0">
                <a:latin typeface="Cambria"/>
                <a:ea typeface="Cambria"/>
                <a:cs typeface="Cambria"/>
                <a:sym typeface="Cambria"/>
              </a:rPr>
              <a:t> and people.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Shodha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xmlns=""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xmlns=""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Shodha Yatra is essential.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r>
              <a:rPr lang="en-US" sz="1200" b="1" i="0" u="none" strike="noStrike" cap="none" dirty="0">
                <a:solidFill>
                  <a:srgbClr val="00B050"/>
                </a:solidFill>
                <a:latin typeface="Cambria"/>
                <a:ea typeface="Cambria"/>
                <a:cs typeface="Cambria"/>
                <a:sym typeface="Cambria"/>
              </a:rPr>
              <a:t>Registration Fee</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Registration fee of Rs 500 per participant is to be paid at the beginning of the yatra which will be used against the pre-yatra expenses of planning and reconnaissance by Volunteers of Palle Srujana.</a:t>
            </a:r>
            <a:r>
              <a:rPr lang="en-US" sz="1200" b="1" dirty="0">
                <a:effectLst/>
                <a:latin typeface="Calibri" panose="020F0502020204030204" pitchFamily="34" charset="0"/>
                <a:ea typeface="Calibri" panose="020F0502020204030204" pitchFamily="34" charset="0"/>
                <a:cs typeface="Mangal" panose="02040503050203030202" pitchFamily="18" charset="0"/>
              </a:rPr>
              <a:t> </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Logistics and food expenses during the yatra will be equally borne by the participants. Estimated expense is Rs 1000-1500 per Yatri depending on the strength. This amount will be collected at the commencement of yatra and one of the Yatries on voluntary basis will maintain the accounts and present the same to the group just before the conclusion of the yatra. Bring sufficient cash as the yatra area may not offer ATM facility.</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Food  and logistics expenses will be shared equally by the yatris.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30992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Palle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Chinna Shodha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yatri has to deposit Rs. 1000-1500 for the food on the first day based on the number of participants..  Accounts will be tracked and settled by a volunteer from the yatris before dispersal on 27</a:t>
            </a:r>
            <a:r>
              <a:rPr lang="en-US" sz="1200" baseline="30000" dirty="0">
                <a:latin typeface="Cambria"/>
                <a:ea typeface="Cambria"/>
                <a:cs typeface="Cambria"/>
                <a:sym typeface="Cambria"/>
              </a:rPr>
              <a:t>st</a:t>
            </a:r>
            <a:r>
              <a:rPr lang="en-US" sz="1200" dirty="0">
                <a:latin typeface="Cambria"/>
                <a:ea typeface="Cambria"/>
                <a:cs typeface="Cambria"/>
                <a:sym typeface="Cambria"/>
              </a:rPr>
              <a:t> October </a:t>
            </a:r>
            <a:r>
              <a:rPr lang="en-US" sz="1200" b="0" i="0" u="none" strike="noStrike" cap="none" dirty="0">
                <a:solidFill>
                  <a:srgbClr val="000000"/>
                </a:solidFill>
                <a:latin typeface="Cambria"/>
                <a:ea typeface="Cambria"/>
                <a:cs typeface="Cambria"/>
                <a:sym typeface="Cambria"/>
              </a:rPr>
              <a:t>2024. 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 Cash sharing with villagers is prohibited.</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t>
            </a:r>
            <a:r>
              <a:rPr lang="en-US" sz="1200" b="1" i="0" u="none" strike="noStrike" cap="none" dirty="0">
                <a:solidFill>
                  <a:srgbClr val="000000"/>
                </a:solidFill>
                <a:latin typeface="Cambria"/>
                <a:ea typeface="Cambria"/>
                <a:cs typeface="Cambria"/>
                <a:sym typeface="Cambria"/>
              </a:rPr>
              <a:t>anjireddy.boddu@gmail.com</a:t>
            </a:r>
            <a:endParaRPr sz="1400" b="1"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yatri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31 October 2024.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xmlns=""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06343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a:t>
            </a:r>
            <a:r>
              <a:rPr lang="en-US" sz="1200" dirty="0">
                <a:latin typeface="Cambria"/>
                <a:ea typeface="Cambria"/>
                <a:cs typeface="Cambria"/>
                <a:sym typeface="Cambria"/>
              </a:rPr>
              <a:t>luggage piece</a:t>
            </a:r>
            <a:r>
              <a:rPr lang="en-US" sz="1200" b="0" i="0" u="none" strike="noStrike" cap="none" dirty="0">
                <a:solidFill>
                  <a:srgbClr val="000000"/>
                </a:solidFill>
                <a:latin typeface="Cambria"/>
                <a:ea typeface="Cambria"/>
                <a:cs typeface="Cambria"/>
                <a:sym typeface="Cambria"/>
              </a:rPr>
              <a:t> per participant will be carried separately in a logistic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Chinna Shodha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Travel 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Chinna Shodha Yatra, the participants </a:t>
            </a:r>
            <a:r>
              <a:rPr lang="en-US" sz="1100" dirty="0">
                <a:latin typeface="Cambria"/>
                <a:ea typeface="Cambria"/>
                <a:cs typeface="Cambria"/>
                <a:sym typeface="Cambria"/>
              </a:rPr>
              <a:t>should avoid </a:t>
            </a:r>
            <a:r>
              <a:rPr lang="en-US" sz="1100" b="0" i="0" u="none" strike="noStrike" cap="none" dirty="0">
                <a:solidFill>
                  <a:srgbClr val="000000"/>
                </a:solidFill>
                <a:latin typeface="Cambria"/>
                <a:ea typeface="Cambria"/>
                <a:cs typeface="Cambria"/>
                <a:sym typeface="Cambria"/>
              </a:rPr>
              <a:t>walking with their friends/colleagues. The objective of this walk is to get to know other unknown yatries and local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in a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779696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dirty="0">
                <a:solidFill>
                  <a:srgbClr val="00B050"/>
                </a:solidFill>
                <a:latin typeface="Cambria"/>
                <a:ea typeface="Cambria"/>
                <a:cs typeface="Cambria"/>
                <a:sym typeface="Cambria"/>
              </a:rPr>
              <a:t>Mentor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Brig. (Retd.) P. </a:t>
            </a:r>
            <a:r>
              <a:rPr lang="en-US" sz="1200" b="0" i="0" u="none" strike="noStrike" cap="none" dirty="0" err="1">
                <a:solidFill>
                  <a:srgbClr val="000000"/>
                </a:solidFill>
                <a:latin typeface="Cambria"/>
                <a:ea typeface="Cambria"/>
                <a:cs typeface="Cambria"/>
                <a:sym typeface="Cambria"/>
              </a:rPr>
              <a:t>Ganesham</a:t>
            </a:r>
            <a:r>
              <a:rPr lang="en-US" sz="1200" b="0" i="0" u="none" strike="noStrike" cap="none" dirty="0">
                <a:solidFill>
                  <a:srgbClr val="000000"/>
                </a:solidFill>
                <a:latin typeface="Cambria"/>
                <a:ea typeface="Cambria"/>
                <a:cs typeface="Cambria"/>
                <a:sym typeface="Cambria"/>
              </a:rPr>
              <a:t>, VSM</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 Palle Srujana</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Mobile: +91 9866001678</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president@pallesrujana.org</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Palle Srujana </a:t>
            </a:r>
            <a:r>
              <a:rPr lang="en-US" sz="1200" b="0" i="0" u="none" strike="noStrike" cap="none" dirty="0">
                <a:solidFill>
                  <a:srgbClr val="000000"/>
                </a:solidFill>
                <a:latin typeface="Cambria"/>
                <a:ea typeface="Cambria"/>
                <a:cs typeface="Cambria"/>
                <a:sym typeface="Cambria"/>
              </a:rPr>
              <a:t>is a voluntary group based in Hyderabad. It strives  to   promote  creativity at grassroots level in  Telangana and Andhra Pradesh. Please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xmlns="" val="tx"/>
                    </a:ext>
                  </a:extLst>
                </a:hlinkClick>
              </a:rPr>
              <a:t>www.pallesrujana.org</a:t>
            </a:r>
            <a:r>
              <a:rPr lang="en-US" sz="1200" b="0" i="0" u="none" strike="noStrike" cap="none" dirty="0">
                <a:solidFill>
                  <a:srgbClr val="000000"/>
                </a:solidFill>
                <a:latin typeface="Cambria"/>
                <a:ea typeface="Cambria"/>
                <a:cs typeface="Cambria"/>
                <a:sym typeface="Cambria"/>
              </a:rPr>
              <a:t> for more details.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Our core activities: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and supporting Grassroots Innovation</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documenting and dissemination of traditional      </a:t>
            </a:r>
            <a:endParaRPr lang="en-US"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knowledge and healing methods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Internships to anyone  interested in learning from Informal sector</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Dissemination of grassroots knowledge  through publishing a bi-    monthly magazine in Telugu</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Promoting entrepreneurship with grassroots innovations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Seek problems and find solutions for the unmet needs of masses.</a:t>
            </a: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Arial"/>
                <a:sym typeface="Cambria"/>
              </a:rPr>
              <a:t>Capturing Children Creativity.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Address: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77, </a:t>
            </a:r>
            <a:r>
              <a:rPr lang="en-US" sz="1200" b="0" i="0" u="none" strike="noStrike" cap="none" dirty="0" err="1">
                <a:solidFill>
                  <a:srgbClr val="000000"/>
                </a:solidFill>
                <a:latin typeface="Cambria"/>
                <a:ea typeface="Cambria"/>
                <a:cs typeface="Cambria"/>
                <a:sym typeface="Cambria"/>
              </a:rPr>
              <a:t>Vayupuri</a:t>
            </a:r>
            <a:r>
              <a:rPr lang="en-US" sz="1200" b="0" i="0" u="none" strike="noStrike" cap="none" dirty="0">
                <a:solidFill>
                  <a:srgbClr val="000000"/>
                </a:solidFill>
                <a:latin typeface="Cambria"/>
                <a:ea typeface="Cambria"/>
                <a:cs typeface="Cambria"/>
                <a:sym typeface="Cambria"/>
              </a:rPr>
              <a:t>, Road No 3</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Post </a:t>
            </a:r>
            <a:r>
              <a:rPr lang="en-US" sz="1200" b="0" i="0" u="none" strike="noStrike" cap="none" dirty="0" err="1">
                <a:solidFill>
                  <a:srgbClr val="000000"/>
                </a:solidFill>
                <a:latin typeface="Cambria"/>
                <a:ea typeface="Cambria"/>
                <a:cs typeface="Cambria"/>
                <a:sym typeface="Cambria"/>
              </a:rPr>
              <a:t>Sainikpuri</a:t>
            </a:r>
            <a:r>
              <a:rPr lang="en-US" sz="1200" b="0" i="0" u="none" strike="noStrike" cap="none" dirty="0">
                <a:solidFill>
                  <a:srgbClr val="000000"/>
                </a:solidFill>
                <a:latin typeface="Cambria"/>
                <a:ea typeface="Cambria"/>
                <a:cs typeface="Cambria"/>
                <a:sym typeface="Cambria"/>
              </a:rPr>
              <a:t>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Secunderabad 500094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Telangana, India </a:t>
            </a:r>
          </a:p>
          <a:p>
            <a:pPr marL="0" marR="0" lvl="0" indent="0" algn="l" rtl="0">
              <a:lnSpc>
                <a:spcPct val="100000"/>
              </a:lnSpc>
              <a:spcBef>
                <a:spcPts val="0"/>
              </a:spcBef>
              <a:spcAft>
                <a:spcPts val="0"/>
              </a:spcAft>
              <a:buClr>
                <a:srgbClr val="000000"/>
              </a:buClr>
              <a:buSzPts val="1200"/>
              <a:buFont typeface="Cambria"/>
              <a:buNone/>
            </a:pPr>
            <a:r>
              <a:rPr lang="en-US" sz="1200" dirty="0">
                <a:latin typeface="Cambria"/>
                <a:ea typeface="Cambria"/>
                <a:sym typeface="Cambria"/>
              </a:rPr>
              <a:t>Contacts: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Brig P </a:t>
            </a:r>
            <a:r>
              <a:rPr lang="en-US" sz="1100" dirty="0" err="1">
                <a:effectLst/>
                <a:latin typeface="Calibri" panose="020F0502020204030204" pitchFamily="34" charset="0"/>
                <a:ea typeface="Calibri" panose="020F0502020204030204" pitchFamily="34" charset="0"/>
                <a:cs typeface="Mangal" panose="02040503050203030202" pitchFamily="18" charset="0"/>
              </a:rPr>
              <a:t>Ganesham</a:t>
            </a:r>
            <a:r>
              <a:rPr lang="en-US" sz="1100" dirty="0">
                <a:effectLst/>
                <a:latin typeface="Calibri" panose="020F0502020204030204" pitchFamily="34" charset="0"/>
                <a:ea typeface="Calibri" panose="020F0502020204030204" pitchFamily="34" charset="0"/>
                <a:cs typeface="Mangal" panose="02040503050203030202" pitchFamily="18" charset="0"/>
              </a:rPr>
              <a:t>: 9866001678  </a:t>
            </a:r>
            <a:r>
              <a:rPr lang="en-US" sz="1100" dirty="0">
                <a:effectLst/>
                <a:latin typeface="Calibri" panose="020F0502020204030204" pitchFamily="34" charset="0"/>
                <a:ea typeface="Calibri" panose="020F0502020204030204" pitchFamily="34" charset="0"/>
                <a:cs typeface="Mangal" panose="02040503050203030202" pitchFamily="18" charset="0"/>
                <a:hlinkClick r:id="rId4"/>
              </a:rPr>
              <a:t>president@pallesrujana.org</a:t>
            </a:r>
            <a:r>
              <a:rPr lang="en-US" sz="1100" dirty="0">
                <a:effectLst/>
                <a:latin typeface="Calibri" panose="020F0502020204030204" pitchFamily="34" charset="0"/>
                <a:ea typeface="Calibri" panose="020F0502020204030204" pitchFamily="34" charset="0"/>
                <a:cs typeface="Mangal" panose="02040503050203030202" pitchFamily="18" charset="0"/>
              </a:rPr>
              <a:t>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Anji Reddy: 9966646176 anjireddy.boddu@gmail.com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7">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86204" y="8368487"/>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xmlns="" val="tx"/>
                    </a:ext>
                  </a:extLst>
                </a:hlinkClick>
              </a:rPr>
              <a:t>www.pallesrujana.org</a:t>
            </a:r>
            <a:r>
              <a:rPr lang="en-US" sz="1800" b="1"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8">
            <a:alphaModFix/>
          </a:blip>
          <a:srcRect/>
          <a:stretch/>
        </p:blipFill>
        <p:spPr>
          <a:xfrm>
            <a:off x="3908863" y="6244431"/>
            <a:ext cx="879475" cy="776288"/>
          </a:xfrm>
          <a:prstGeom prst="rect">
            <a:avLst/>
          </a:prstGeom>
          <a:noFill/>
          <a:ln>
            <a:noFill/>
          </a:ln>
        </p:spPr>
      </p:pic>
      <p:pic>
        <p:nvPicPr>
          <p:cNvPr id="109" name="Google Shape;109;p6" descr="Picture 5"/>
          <p:cNvPicPr preferRelativeResize="0"/>
          <p:nvPr/>
        </p:nvPicPr>
        <p:blipFill rotWithShape="1">
          <a:blip r:embed="rId9">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294026" y="1442131"/>
            <a:ext cx="2479336" cy="1951039"/>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73037" y="5568269"/>
            <a:ext cx="2600325" cy="2051731"/>
          </a:xfrm>
          <a:prstGeom prst="rect">
            <a:avLst/>
          </a:prstGeom>
          <a:noFill/>
          <a:ln>
            <a:noFill/>
          </a:ln>
        </p:spPr>
      </p:pic>
      <p:pic>
        <p:nvPicPr>
          <p:cNvPr id="3" name="Picture 2">
            <a:extLst>
              <a:ext uri="{FF2B5EF4-FFF2-40B4-BE49-F238E27FC236}">
                <a16:creationId xmlns:a16="http://schemas.microsoft.com/office/drawing/2014/main" xmlns="" id="{2C6D9437-3B19-C738-FBCB-F238558EC999}"/>
              </a:ext>
            </a:extLst>
          </p:cNvPr>
          <p:cNvPicPr>
            <a:picLocks noChangeAspect="1"/>
          </p:cNvPicPr>
          <p:nvPr/>
        </p:nvPicPr>
        <p:blipFill>
          <a:blip r:embed="rId10"/>
          <a:stretch>
            <a:fillRect/>
          </a:stretch>
        </p:blipFill>
        <p:spPr>
          <a:xfrm>
            <a:off x="2827794" y="5618614"/>
            <a:ext cx="2689225" cy="1951039"/>
          </a:xfrm>
          <a:prstGeom prst="rect">
            <a:avLst/>
          </a:prstGeom>
        </p:spPr>
      </p:pic>
      <p:pic>
        <p:nvPicPr>
          <p:cNvPr id="5" name="Picture 4">
            <a:extLst>
              <a:ext uri="{FF2B5EF4-FFF2-40B4-BE49-F238E27FC236}">
                <a16:creationId xmlns:a16="http://schemas.microsoft.com/office/drawing/2014/main" xmlns="" id="{C2FB801F-C1AA-8EA6-D0BD-94E853065274}"/>
              </a:ext>
            </a:extLst>
          </p:cNvPr>
          <p:cNvPicPr>
            <a:picLocks noChangeAspect="1"/>
          </p:cNvPicPr>
          <p:nvPr/>
        </p:nvPicPr>
        <p:blipFill>
          <a:blip r:embed="rId11"/>
          <a:stretch>
            <a:fillRect/>
          </a:stretch>
        </p:blipFill>
        <p:spPr>
          <a:xfrm>
            <a:off x="2857501" y="1467182"/>
            <a:ext cx="2705099" cy="19259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Previous Yatras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First Chinna Shodha Yatra </a:t>
            </a:r>
            <a:r>
              <a:rPr lang="en-US" sz="1200" b="0" i="0" u="none" strike="noStrike" cap="none" dirty="0">
                <a:solidFill>
                  <a:srgbClr val="000000"/>
                </a:solidFill>
                <a:latin typeface="Cambria"/>
                <a:ea typeface="Cambria"/>
                <a:cs typeface="Cambria"/>
                <a:sym typeface="Cambria"/>
              </a:rPr>
              <a:t>was held in April- May 2011 in </a:t>
            </a:r>
            <a:r>
              <a:rPr lang="en-US" sz="1200" b="0" i="0" u="none" strike="noStrike" cap="none" dirty="0" err="1">
                <a:solidFill>
                  <a:srgbClr val="000000"/>
                </a:solidFill>
                <a:latin typeface="Cambria"/>
                <a:ea typeface="Cambria"/>
                <a:cs typeface="Cambria"/>
                <a:sym typeface="Cambria"/>
              </a:rPr>
              <a:t>Duggondi</a:t>
            </a:r>
            <a:r>
              <a:rPr lang="en-US" sz="1200" b="0" i="0" u="none" strike="noStrike" cap="none" dirty="0">
                <a:solidFill>
                  <a:srgbClr val="000000"/>
                </a:solidFill>
                <a:latin typeface="Cambria"/>
                <a:ea typeface="Cambria"/>
                <a:cs typeface="Cambria"/>
                <a:sym typeface="Cambria"/>
              </a:rPr>
              <a:t> Mandal of Dist Warangal.  23 students (6 girls) from NITW, MRIM and others participated. The feedback indicated that the objectives were fully achieved.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Second Chinna Shodha Yatra </a:t>
            </a:r>
            <a:r>
              <a:rPr lang="en-US" sz="1200" b="0" i="0" u="none" strike="noStrike" cap="none" dirty="0">
                <a:solidFill>
                  <a:srgbClr val="000000"/>
                </a:solidFill>
                <a:latin typeface="Cambria"/>
                <a:ea typeface="Cambria"/>
                <a:cs typeface="Cambria"/>
                <a:sym typeface="Cambria"/>
              </a:rPr>
              <a:t>was organized during 18-20 November 2011 in </a:t>
            </a:r>
            <a:r>
              <a:rPr lang="en-US" sz="1200" b="0" i="0" u="none" strike="noStrike" cap="none" dirty="0" err="1">
                <a:solidFill>
                  <a:srgbClr val="000000"/>
                </a:solidFill>
                <a:latin typeface="Cambria"/>
                <a:ea typeface="Cambria"/>
                <a:cs typeface="Cambria"/>
                <a:sym typeface="Cambria"/>
              </a:rPr>
              <a:t>Kothaguda</a:t>
            </a:r>
            <a:r>
              <a:rPr lang="en-US" sz="1200" b="0" i="0" u="none" strike="noStrike" cap="none" dirty="0">
                <a:solidFill>
                  <a:srgbClr val="000000"/>
                </a:solidFill>
                <a:latin typeface="Cambria"/>
                <a:ea typeface="Cambria"/>
                <a:cs typeface="Cambria"/>
                <a:sym typeface="Cambria"/>
              </a:rPr>
              <a:t> Mandal of Warangal Dist from the</a:t>
            </a:r>
            <a:r>
              <a:rPr lang="en-US" sz="1200" b="1" i="0" u="none" strike="noStrike" cap="none" dirty="0">
                <a:solidFill>
                  <a:srgbClr val="000000"/>
                </a:solidFill>
                <a:latin typeface="Cambria"/>
                <a:ea typeface="Cambria"/>
                <a:cs typeface="Cambria"/>
                <a:sym typeface="Cambria"/>
              </a:rPr>
              <a:t> </a:t>
            </a:r>
            <a:r>
              <a:rPr lang="en-US" sz="1200" b="0" i="1" u="none" strike="noStrike" cap="none" dirty="0">
                <a:solidFill>
                  <a:srgbClr val="000000"/>
                </a:solidFill>
                <a:latin typeface="Cambria"/>
                <a:ea typeface="Cambria"/>
                <a:cs typeface="Cambria"/>
                <a:sym typeface="Cambria"/>
              </a:rPr>
              <a:t>historic </a:t>
            </a:r>
            <a:r>
              <a:rPr lang="en-US" sz="1200" b="1" i="1" u="none" strike="noStrike" cap="none" dirty="0" err="1">
                <a:solidFill>
                  <a:srgbClr val="000000"/>
                </a:solidFill>
                <a:latin typeface="Cambria"/>
                <a:ea typeface="Cambria"/>
                <a:cs typeface="Cambria"/>
                <a:sym typeface="Cambria"/>
              </a:rPr>
              <a:t>Pakhal</a:t>
            </a:r>
            <a:r>
              <a:rPr lang="en-US" sz="1200" b="1" i="1" u="none" strike="noStrike" cap="none" dirty="0">
                <a:solidFill>
                  <a:srgbClr val="000000"/>
                </a:solidFill>
                <a:latin typeface="Cambria"/>
                <a:ea typeface="Cambria"/>
                <a:cs typeface="Cambria"/>
                <a:sym typeface="Cambria"/>
              </a:rPr>
              <a:t> </a:t>
            </a:r>
            <a:r>
              <a:rPr lang="en-US" sz="1200" b="1" i="1" u="none" strike="noStrike" cap="none" dirty="0" err="1">
                <a:solidFill>
                  <a:srgbClr val="000000"/>
                </a:solidFill>
                <a:latin typeface="Cambria"/>
                <a:ea typeface="Cambria"/>
                <a:cs typeface="Cambria"/>
                <a:sym typeface="Cambria"/>
              </a:rPr>
              <a:t>Cheruvu</a:t>
            </a:r>
            <a:r>
              <a:rPr lang="en-US" sz="1200" b="0" i="0" u="none" strike="noStrike" cap="none" dirty="0">
                <a:solidFill>
                  <a:srgbClr val="000000"/>
                </a:solidFill>
                <a:latin typeface="Cambria"/>
                <a:ea typeface="Cambria"/>
                <a:cs typeface="Cambria"/>
                <a:sym typeface="Cambria"/>
              </a:rPr>
              <a:t> (Reservoir) constructed by the Rulers of KAKATIYA Dynasty, 800 years back for irrigation purposes to </a:t>
            </a:r>
            <a:r>
              <a:rPr lang="en-US" sz="1200" b="0" i="0" u="none" strike="noStrike" cap="none" dirty="0" err="1">
                <a:solidFill>
                  <a:srgbClr val="000000"/>
                </a:solidFill>
                <a:latin typeface="Cambria"/>
                <a:ea typeface="Cambria"/>
                <a:cs typeface="Cambria"/>
                <a:sym typeface="Cambria"/>
              </a:rPr>
              <a:t>Gangaram</a:t>
            </a:r>
            <a:r>
              <a:rPr lang="en-US" sz="1200" b="0" i="0" u="none" strike="noStrike" cap="none" dirty="0">
                <a:solidFill>
                  <a:srgbClr val="000000"/>
                </a:solidFill>
                <a:latin typeface="Cambria"/>
                <a:ea typeface="Cambria"/>
                <a:cs typeface="Cambria"/>
                <a:sym typeface="Cambria"/>
              </a:rPr>
              <a:t> through tribal belt and reserve Forest. 27 participants (5 girls) from NITW,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Management, Two Professors made the Yatra very meaningful by their participation.</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Third Chinna Shodha Yatra </a:t>
            </a:r>
            <a:r>
              <a:rPr lang="en-US" sz="1200" b="0" i="0" u="none" strike="noStrike" cap="none" dirty="0">
                <a:solidFill>
                  <a:srgbClr val="000000"/>
                </a:solidFill>
                <a:latin typeface="Cambria"/>
                <a:ea typeface="Cambria"/>
                <a:cs typeface="Cambria"/>
                <a:sym typeface="Cambria"/>
              </a:rPr>
              <a:t>was held during 24-26 February 2012 in </a:t>
            </a:r>
            <a:r>
              <a:rPr lang="en-US" sz="1200" b="0" i="0" u="none" strike="noStrike" cap="none" dirty="0" err="1">
                <a:solidFill>
                  <a:srgbClr val="000000"/>
                </a:solidFill>
                <a:latin typeface="Cambria"/>
                <a:ea typeface="Cambria"/>
                <a:cs typeface="Cambria"/>
                <a:sym typeface="Cambria"/>
              </a:rPr>
              <a:t>Mahabubnagar</a:t>
            </a:r>
            <a:r>
              <a:rPr lang="en-US" sz="1200" b="0" i="0" u="none" strike="noStrike" cap="none" dirty="0">
                <a:solidFill>
                  <a:srgbClr val="000000"/>
                </a:solidFill>
                <a:latin typeface="Cambria"/>
                <a:ea typeface="Cambria"/>
                <a:cs typeface="Cambria"/>
                <a:sym typeface="Cambria"/>
              </a:rPr>
              <a:t> District. The Yatra commenced at </a:t>
            </a:r>
            <a:r>
              <a:rPr lang="en-US" sz="1200" b="0" i="0" u="none" strike="noStrike" cap="none" dirty="0" err="1">
                <a:solidFill>
                  <a:srgbClr val="000000"/>
                </a:solidFill>
                <a:latin typeface="Cambria"/>
                <a:ea typeface="Cambria"/>
                <a:cs typeface="Cambria"/>
                <a:sym typeface="Cambria"/>
              </a:rPr>
              <a:t>Achampet</a:t>
            </a:r>
            <a:r>
              <a:rPr lang="en-US" sz="1200" b="0" i="0" u="none" strike="noStrike" cap="none" dirty="0">
                <a:solidFill>
                  <a:srgbClr val="000000"/>
                </a:solidFill>
                <a:latin typeface="Cambria"/>
                <a:ea typeface="Cambria"/>
                <a:cs typeface="Cambria"/>
                <a:sym typeface="Cambria"/>
              </a:rPr>
              <a:t> and ended at </a:t>
            </a:r>
            <a:r>
              <a:rPr lang="en-US" sz="1200" b="0" i="0" u="none" strike="noStrike" cap="none" dirty="0" err="1">
                <a:solidFill>
                  <a:srgbClr val="000000"/>
                </a:solidFill>
                <a:latin typeface="Cambria"/>
                <a:ea typeface="Cambria"/>
                <a:cs typeface="Cambria"/>
                <a:sym typeface="Cambria"/>
              </a:rPr>
              <a:t>Bakaram</a:t>
            </a:r>
            <a:r>
              <a:rPr lang="en-US" sz="1200" b="0" i="0" u="none" strike="noStrike" cap="none" dirty="0">
                <a:solidFill>
                  <a:srgbClr val="000000"/>
                </a:solidFill>
                <a:latin typeface="Cambria"/>
                <a:ea typeface="Cambria"/>
                <a:cs typeface="Cambria"/>
                <a:sym typeface="Cambria"/>
              </a:rPr>
              <a:t>. 28 (including 4 girls) Participants from NITW, MRIM,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a:t>
            </a:r>
            <a:r>
              <a:rPr lang="en-US" sz="1200" b="0" i="0" u="none" strike="noStrike" cap="none" dirty="0" err="1">
                <a:solidFill>
                  <a:srgbClr val="000000"/>
                </a:solidFill>
                <a:latin typeface="Cambria"/>
                <a:ea typeface="Cambria"/>
                <a:cs typeface="Cambria"/>
                <a:sym typeface="Cambria"/>
              </a:rPr>
              <a:t>Mgmt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Gurunanak</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Engg</a:t>
            </a:r>
            <a:r>
              <a:rPr lang="en-US" sz="1200" b="0" i="0" u="none" strike="noStrike" cap="none" dirty="0">
                <a:solidFill>
                  <a:srgbClr val="000000"/>
                </a:solidFill>
                <a:latin typeface="Cambria"/>
                <a:ea typeface="Cambria"/>
                <a:cs typeface="Cambria"/>
                <a:sym typeface="Cambria"/>
              </a:rPr>
              <a:t> College, ITC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made the Yatra a memorable one. The drought stricken, barren lands of this region provided us a deep insight into the livelihood strategies of the tribal people living in this area.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Fourth Chinna Shodha Yatra </a:t>
            </a:r>
            <a:r>
              <a:rPr lang="en-US" sz="1200" b="0" i="0" u="none" strike="noStrike" cap="none" dirty="0">
                <a:solidFill>
                  <a:srgbClr val="000000"/>
                </a:solidFill>
                <a:latin typeface="Cambria"/>
                <a:ea typeface="Cambria"/>
                <a:cs typeface="Cambria"/>
                <a:sym typeface="Cambria"/>
              </a:rPr>
              <a:t>was conducted in Dist Khammam during 15-17 June 2012 from </a:t>
            </a:r>
            <a:r>
              <a:rPr lang="en-US" sz="1200" b="0" i="0" u="none" strike="noStrike" cap="none" dirty="0" err="1">
                <a:solidFill>
                  <a:srgbClr val="000000"/>
                </a:solidFill>
                <a:latin typeface="Cambria"/>
                <a:ea typeface="Cambria"/>
                <a:cs typeface="Cambria"/>
                <a:sym typeface="Cambria"/>
              </a:rPr>
              <a:t>Chintur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Motugudem</a:t>
            </a:r>
            <a:r>
              <a:rPr lang="en-US" sz="1200" b="0" i="0" u="none" strike="noStrike" cap="none" dirty="0">
                <a:solidFill>
                  <a:srgbClr val="000000"/>
                </a:solidFill>
                <a:latin typeface="Cambria"/>
                <a:ea typeface="Cambria"/>
                <a:cs typeface="Cambria"/>
                <a:sym typeface="Cambria"/>
              </a:rPr>
              <a:t>. 26 participants including a farmer, inter students, and students from NITW, IIIT, IIT, Kharagpur etc. A distance of 45 km was covered in deep forests and amongst </a:t>
            </a:r>
            <a:r>
              <a:rPr lang="en-US" sz="1200" b="0" i="0" u="none" strike="noStrike" cap="none" dirty="0" err="1">
                <a:solidFill>
                  <a:srgbClr val="000000"/>
                </a:solidFill>
                <a:latin typeface="Cambria"/>
                <a:ea typeface="Cambria"/>
                <a:cs typeface="Cambria"/>
                <a:sym typeface="Cambria"/>
              </a:rPr>
              <a:t>adivasis</a:t>
            </a: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Fifth Chinna Shodha Yatra  </a:t>
            </a:r>
            <a:r>
              <a:rPr lang="en-US" sz="1200" b="0" i="0" u="none" strike="noStrike" cap="none" dirty="0">
                <a:solidFill>
                  <a:srgbClr val="000000"/>
                </a:solidFill>
                <a:latin typeface="Cambria"/>
                <a:ea typeface="Cambria"/>
                <a:cs typeface="Cambria"/>
                <a:sym typeface="Cambria"/>
              </a:rPr>
              <a:t>was organized in Dist Karimnagar from </a:t>
            </a:r>
            <a:r>
              <a:rPr lang="en-US" sz="1200" b="0" i="0" u="none" strike="noStrike" cap="none" dirty="0" err="1">
                <a:solidFill>
                  <a:srgbClr val="000000"/>
                </a:solidFill>
                <a:latin typeface="Cambria"/>
                <a:ea typeface="Cambria"/>
                <a:cs typeface="Cambria"/>
                <a:sym typeface="Cambria"/>
              </a:rPr>
              <a:t>Kataram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Mahadevpur</a:t>
            </a:r>
            <a:r>
              <a:rPr lang="en-US" sz="1200" b="0" i="0" u="none" strike="noStrike" cap="none" dirty="0">
                <a:solidFill>
                  <a:srgbClr val="000000"/>
                </a:solidFill>
                <a:latin typeface="Cambria"/>
                <a:ea typeface="Cambria"/>
                <a:cs typeface="Cambria"/>
                <a:sym typeface="Cambria"/>
              </a:rPr>
              <a:t> during 02-04 November 2012. 32 participants explored the </a:t>
            </a:r>
            <a:r>
              <a:rPr lang="en-US" sz="1200" b="0" i="0" u="none" strike="noStrike" cap="none" dirty="0" err="1">
                <a:solidFill>
                  <a:srgbClr val="000000"/>
                </a:solidFill>
                <a:latin typeface="Cambria"/>
                <a:ea typeface="Cambria"/>
                <a:cs typeface="Cambria"/>
                <a:sym typeface="Cambria"/>
              </a:rPr>
              <a:t>agri</a:t>
            </a:r>
            <a:r>
              <a:rPr lang="en-US" sz="1200" b="0" i="0" u="none" strike="noStrike" cap="none" dirty="0">
                <a:solidFill>
                  <a:srgbClr val="000000"/>
                </a:solidFill>
                <a:latin typeface="Cambria"/>
                <a:ea typeface="Cambria"/>
                <a:cs typeface="Cambria"/>
                <a:sym typeface="Cambria"/>
              </a:rPr>
              <a:t>-belt and forests besides enjoying the flooded rivers and rivulets. Bath in the mighty Godavari River was the highlight of the yatra. Walking more than half the route in mud was a great experience.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was</a:t>
            </a: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held in Adilabad district mostly in Tribal belt. During March 1-3, 2013 the yatra journeyed from </a:t>
            </a:r>
            <a:r>
              <a:rPr lang="en-US" sz="1200" b="0" i="0" u="none" strike="noStrike" cap="none" dirty="0" err="1">
                <a:solidFill>
                  <a:srgbClr val="000000"/>
                </a:solidFill>
                <a:latin typeface="Cambria"/>
                <a:ea typeface="Cambria"/>
                <a:cs typeface="Cambria"/>
                <a:sym typeface="Cambria"/>
              </a:rPr>
              <a:t>DhannuraB</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Indravalli</a:t>
            </a:r>
            <a:r>
              <a:rPr lang="en-US" sz="1200" b="0" i="0" u="none" strike="noStrike" cap="none" dirty="0">
                <a:solidFill>
                  <a:srgbClr val="000000"/>
                </a:solidFill>
                <a:latin typeface="Cambria"/>
                <a:ea typeface="Cambria"/>
                <a:cs typeface="Cambria"/>
                <a:sym typeface="Cambria"/>
              </a:rPr>
              <a:t>. Age group ranged from 65- 16 years. 36 participants spent very useful three days interacting extensively with women, children, farmers and elders.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Palakonda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Veeraghattam</a:t>
            </a:r>
            <a:r>
              <a:rPr lang="en-US" sz="1200" b="0" i="0" u="none" strike="noStrike" cap="none" dirty="0">
                <a:solidFill>
                  <a:srgbClr val="000000"/>
                </a:solidFill>
                <a:latin typeface="Cambria"/>
                <a:ea typeface="Cambria"/>
                <a:cs typeface="Cambria"/>
                <a:sym typeface="Cambria"/>
              </a:rPr>
              <a:t> villages of Srikakulam District during 21st – 23rd June, 2013.  26 participants walked through a scenic green hills  for a distance of  about  52 km. Yatries were composed from a wide spectrum making the </a:t>
            </a:r>
            <a:r>
              <a:rPr lang="en-US" sz="1200" b="0" i="0" u="none" strike="noStrike" cap="none" dirty="0" err="1">
                <a:solidFill>
                  <a:srgbClr val="000000"/>
                </a:solidFill>
                <a:latin typeface="Cambria"/>
                <a:ea typeface="Cambria"/>
                <a:cs typeface="Cambria"/>
                <a:sym typeface="Cambria"/>
              </a:rPr>
              <a:t>interactiion</a:t>
            </a:r>
            <a:r>
              <a:rPr lang="en-US" sz="1200" b="0" i="0" u="none" strike="noStrike" cap="none" dirty="0">
                <a:solidFill>
                  <a:srgbClr val="000000"/>
                </a:solidFill>
                <a:latin typeface="Cambria"/>
                <a:ea typeface="Cambria"/>
                <a:cs typeface="Cambria"/>
                <a:sym typeface="Cambria"/>
              </a:rPr>
              <a:t> rich and varied.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Eighth Chinna Shodha Yatra </a:t>
            </a:r>
            <a:r>
              <a:rPr lang="en-US" sz="1200" b="0" i="0" u="none" strike="noStrike" cap="none" dirty="0">
                <a:solidFill>
                  <a:srgbClr val="000000"/>
                </a:solidFill>
                <a:latin typeface="Cambria"/>
                <a:ea typeface="Cambria"/>
                <a:cs typeface="Cambria"/>
                <a:sym typeface="Cambria"/>
              </a:rPr>
              <a:t>was held from 27-29 September 2013 from </a:t>
            </a:r>
            <a:r>
              <a:rPr lang="en-US" sz="1200" b="0" i="0" u="none" strike="noStrike" cap="none" dirty="0" err="1">
                <a:solidFill>
                  <a:srgbClr val="000000"/>
                </a:solidFill>
                <a:latin typeface="Cambria"/>
                <a:ea typeface="Cambria"/>
                <a:cs typeface="Cambria"/>
                <a:sym typeface="Cambria"/>
              </a:rPr>
              <a:t>SriKalahasti</a:t>
            </a:r>
            <a:r>
              <a:rPr lang="en-US" sz="1200" b="0" i="0" u="none" strike="noStrike" cap="none" dirty="0">
                <a:solidFill>
                  <a:srgbClr val="000000"/>
                </a:solidFill>
                <a:latin typeface="Cambria"/>
                <a:ea typeface="Cambria"/>
                <a:cs typeface="Cambria"/>
                <a:sym typeface="Cambria"/>
              </a:rPr>
              <a:t> to Kotha </a:t>
            </a:r>
            <a:r>
              <a:rPr lang="en-US" sz="1200" b="0" i="0" u="none" strike="noStrike" cap="none" dirty="0" err="1">
                <a:solidFill>
                  <a:srgbClr val="000000"/>
                </a:solidFill>
                <a:latin typeface="Cambria"/>
                <a:ea typeface="Cambria"/>
                <a:cs typeface="Cambria"/>
                <a:sym typeface="Cambria"/>
              </a:rPr>
              <a:t>kandriga</a:t>
            </a:r>
            <a:r>
              <a:rPr lang="en-US" sz="1200" b="0" i="0" u="none" strike="noStrike" cap="none" dirty="0">
                <a:solidFill>
                  <a:srgbClr val="000000"/>
                </a:solidFill>
                <a:latin typeface="Cambria"/>
                <a:ea typeface="Cambria"/>
                <a:cs typeface="Cambria"/>
                <a:sym typeface="Cambria"/>
              </a:rPr>
              <a:t> in Chittoor District. 34 participants actively involved in the yatra and walked  51 kms.  Few foreigners also participated in this yatra and shared their experiences as memorable and meaningful.</a:t>
            </a:r>
            <a:endParaRPr sz="1400" b="0" i="0" u="none" strike="noStrike" cap="none" dirty="0">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3347</Words>
  <Application>Microsoft Office PowerPoint</Application>
  <PresentationFormat>On-screen Show (4:3)</PresentationFormat>
  <Paragraphs>255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HII</cp:lastModifiedBy>
  <cp:revision>18</cp:revision>
  <dcterms:modified xsi:type="dcterms:W3CDTF">2025-03-18T07:14:35Z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